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53"/>
  </p:notesMasterIdLst>
  <p:sldIdLst>
    <p:sldId id="256" r:id="rId4"/>
    <p:sldId id="257" r:id="rId5"/>
    <p:sldId id="504" r:id="rId6"/>
    <p:sldId id="260" r:id="rId7"/>
    <p:sldId id="505" r:id="rId8"/>
    <p:sldId id="506" r:id="rId9"/>
    <p:sldId id="507" r:id="rId10"/>
    <p:sldId id="508" r:id="rId11"/>
    <p:sldId id="509" r:id="rId12"/>
    <p:sldId id="511" r:id="rId13"/>
    <p:sldId id="512" r:id="rId14"/>
    <p:sldId id="510" r:id="rId15"/>
    <p:sldId id="513" r:id="rId16"/>
    <p:sldId id="514" r:id="rId17"/>
    <p:sldId id="515" r:id="rId18"/>
    <p:sldId id="516" r:id="rId19"/>
    <p:sldId id="517" r:id="rId20"/>
    <p:sldId id="518" r:id="rId21"/>
    <p:sldId id="519" r:id="rId22"/>
    <p:sldId id="520" r:id="rId23"/>
    <p:sldId id="521" r:id="rId24"/>
    <p:sldId id="522" r:id="rId25"/>
    <p:sldId id="523" r:id="rId26"/>
    <p:sldId id="524" r:id="rId27"/>
    <p:sldId id="525" r:id="rId28"/>
    <p:sldId id="526" r:id="rId29"/>
    <p:sldId id="527" r:id="rId30"/>
    <p:sldId id="528" r:id="rId31"/>
    <p:sldId id="529" r:id="rId32"/>
    <p:sldId id="530" r:id="rId33"/>
    <p:sldId id="531" r:id="rId34"/>
    <p:sldId id="532" r:id="rId35"/>
    <p:sldId id="488" r:id="rId36"/>
    <p:sldId id="489" r:id="rId37"/>
    <p:sldId id="490" r:id="rId38"/>
    <p:sldId id="491" r:id="rId39"/>
    <p:sldId id="492" r:id="rId40"/>
    <p:sldId id="493" r:id="rId41"/>
    <p:sldId id="494" r:id="rId42"/>
    <p:sldId id="495" r:id="rId43"/>
    <p:sldId id="496" r:id="rId44"/>
    <p:sldId id="497" r:id="rId45"/>
    <p:sldId id="498" r:id="rId46"/>
    <p:sldId id="501" r:id="rId47"/>
    <p:sldId id="503" r:id="rId48"/>
    <p:sldId id="295" r:id="rId49"/>
    <p:sldId id="258" r:id="rId50"/>
    <p:sldId id="259" r:id="rId51"/>
    <p:sldId id="272" r:id="rId52"/>
  </p:sldIdLst>
  <p:sldSz cx="9144000" cy="5143500" type="screen16x9"/>
  <p:notesSz cx="6858000" cy="9144000"/>
  <p:embeddedFontLs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Lato" panose="020F0502020204030203" pitchFamily="34" charset="0"/>
      <p:regular r:id="rId60"/>
      <p:bold r:id="rId61"/>
      <p:italic r:id="rId62"/>
      <p:boldItalic r:id="rId63"/>
    </p:embeddedFont>
    <p:embeddedFont>
      <p:font typeface="Lato Light" panose="020F0302020204030203" pitchFamily="34" charset="0"/>
      <p:regular r:id="rId64"/>
      <p:bold r:id="rId65"/>
      <p:italic r:id="rId66"/>
      <p:boldItalic r:id="rId67"/>
    </p:embeddedFont>
    <p:embeddedFont>
      <p:font typeface="Lucida Sans" panose="020B0602030504020204" pitchFamily="34" charset="0"/>
      <p:regular r:id="rId68"/>
      <p:bold r:id="rId69"/>
      <p:italic r:id="rId70"/>
      <p:boldItalic r:id="rId71"/>
    </p:embeddedFont>
    <p:embeddedFont>
      <p:font typeface="Montserrat" panose="020B0604020202020204" charset="0"/>
      <p:regular r:id="rId72"/>
      <p:bold r:id="rId73"/>
      <p:italic r:id="rId74"/>
      <p:boldItalic r:id="rId75"/>
    </p:embeddedFont>
    <p:embeddedFont>
      <p:font typeface="Poppins" panose="00000500000000000000" pitchFamily="2" charset="0"/>
      <p:regular r:id="rId76"/>
    </p:embeddedFont>
    <p:embeddedFont>
      <p:font typeface="Poppins Light" panose="00000400000000000000" pitchFamily="2" charset="0"/>
      <p:regular r:id="rId77"/>
    </p:embeddedFont>
    <p:embeddedFont>
      <p:font typeface="Poppins Medium" panose="00000600000000000000" pitchFamily="2" charset="0"/>
      <p:regular r:id="rId78"/>
    </p:embeddedFont>
    <p:embeddedFont>
      <p:font typeface="Poppins SemiBold" panose="00000700000000000000" pitchFamily="2" charset="0"/>
      <p:bold r:id="rId79"/>
    </p:embeddedFont>
    <p:embeddedFont>
      <p:font typeface="Raleway" panose="020B0604020202020204" charset="0"/>
      <p:regular r:id="rId80"/>
      <p:bold r:id="rId81"/>
      <p:italic r:id="rId82"/>
      <p:boldItalic r:id="rId83"/>
    </p:embeddedFont>
    <p:embeddedFont>
      <p:font typeface="Raleway SemiBold" panose="020B0604020202020204" charset="0"/>
      <p:regular r:id="rId84"/>
      <p:bold r:id="rId85"/>
      <p:italic r:id="rId86"/>
      <p:boldItalic r:id="rId87"/>
    </p:embeddedFont>
    <p:embeddedFont>
      <p:font typeface="Verdana" panose="020B0604030504040204" pitchFamily="34"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p:restoredTop sz="83666" autoAdjust="0"/>
  </p:normalViewPr>
  <p:slideViewPr>
    <p:cSldViewPr snapToGrid="0">
      <p:cViewPr>
        <p:scale>
          <a:sx n="130" d="100"/>
          <a:sy n="130" d="100"/>
        </p:scale>
        <p:origin x="1104" y="-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font" Target="fonts/font31.fntdata"/><Relationship Id="rId89" Type="http://schemas.openxmlformats.org/officeDocument/2006/relationships/font" Target="fonts/font36.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2.xml"/><Relationship Id="rId90" Type="http://schemas.openxmlformats.org/officeDocument/2006/relationships/font" Target="fonts/font37.fntdata"/><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font" Target="fonts/font32.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font" Target="fonts/font35.fntdata"/><Relationship Id="rId91" Type="http://schemas.openxmlformats.org/officeDocument/2006/relationships/font" Target="fonts/font3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font" Target="fonts/font33.fntdata"/><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4.xml"/><Relationship Id="rId71" Type="http://schemas.openxmlformats.org/officeDocument/2006/relationships/font" Target="fonts/font18.fntdata"/><Relationship Id="rId9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3.fntdata"/><Relationship Id="rId87" Type="http://schemas.openxmlformats.org/officeDocument/2006/relationships/font" Target="fonts/font34.fntdata"/><Relationship Id="rId61" Type="http://schemas.openxmlformats.org/officeDocument/2006/relationships/font" Target="fonts/font8.fntdata"/><Relationship Id="rId82" Type="http://schemas.openxmlformats.org/officeDocument/2006/relationships/font" Target="fonts/font29.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3.fntdata"/><Relationship Id="rId77"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Intros before we get started.  Welcome everyone to our first virtual OBIS Canada workshop in a 3 part series. We’ve updated the curriculum a bit since we last gave this in person in January of 2020, and we’ve got some ideas on how to get people talking and working together in our virtual setting here. We’ll definitely be taking feedback from everyone at the end of every day, and will use what you tell us to make this course better next time and every time after that, so your constructive feedback is very valuable to us! This first foray is going to be shared on GitHub, but in late March you’ll be able to find the polished version both on GitHub and via the Ocean Teacher Global Academy, which we will touch on in a minute.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it’s here where OBIS seeks to make an positive impact. 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3810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 So here this week we will be fulfilling OBIS’s mandate to train and build capacity and a data sharing culture.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Here we mean sightings all the way through to new methods like eDNA. Geographically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species conservation as well as the management of economically important species populations like fish stocks. Because the Impact of environmental change will happen first at the abundance level, and may not be detected immediately in species presence/absence data, this abundance data can provide an early sign of changes in population or habitat use.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longer time scales.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 a key OBIS partner.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Among the more recent additions to OBIS are TRACKING DATA of the kind that OTN and its partners publish, from tagged animals that are tracked via satellites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a bit about your trainers and facilitators, who we are. The Ocean Tracking Network is an aquatic research, data management, and partnership platform at Dalhousie University. We focus on biologging and electronic means of determining animal presence, especially acoustic telemetry. We partner with many stakeholders to make sure that data collected by researchers is used optimally and becomes part of the knowledge base used by decision makers, coastal communities, and the public at large.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 </a:t>
            </a:r>
            <a:r>
              <a:rPr lang="en-GB" sz="1200" b="0" kern="1200" dirty="0">
                <a:solidFill>
                  <a:schemeClr val="tx1"/>
                </a:solidFill>
                <a:effectLst/>
                <a:latin typeface="+mn-lt"/>
                <a:ea typeface="+mn-ea"/>
                <a:cs typeface="+mn-cs"/>
              </a:rPr>
              <a:t>empowering users to combine data across different perspectives into new knowledge.</a:t>
            </a: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this broad assemblage of data to the global OBIS archive, the network of regional and thematic OBIS nodes execute stringent quality checks, such as validating accurate scientific nomenclature, and transform the data to meet Darwin Core standards, attaching metadata to improve discoverability and suitability for new purposes, and to ultimately magnify and multiply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Our first highlighted use case,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Her analysis showed that climate change effects shrank, widened and overall altered species distributions and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used OBIS species diversity and richness data along with environmental data to identify 30% of the ocean that is of immediate conservation concern responding to a call from the International Union for Conservation of Nature (IUCN) ‘s call to protect at least 30% of the ocean in ‘highly protected MPAs’.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We also maintain a lot of core listening equipment that supports this acoustic tracking work in Canadian and international waters, notably in the Juan De Fuca and Queen Charlotte Straits, and in the Northern Strait of Georgia on the Pacific side, and across the Cabot Strait and Strait of Belle Isle as well as the 250-station Halifax Line stretching 200 km from Halifax Harbour to the shelf break in the Atlantic. In all of these regions, we’ve been bolstered by hundreds of independent partners who deploy their own listening equipment and create vast curtains and regions of acoustically tagged animal listening capability. We’ve been deeply involved in salmonid and shark research with our many partners working in both of these ocean basins as well as with partners in the Gulf of St. Lawrence and the high Arctic. You can see here [click] our station maps, representing incredible field work efforts across Canada, and specifically on the Pacific Coast [click], and in the Atlantic [click], where it is difficult to see the core OTN lines among the partner equipment. </a:t>
            </a:r>
          </a:p>
        </p:txBody>
      </p:sp>
    </p:spTree>
    <p:extLst>
      <p:ext uri="{BB962C8B-B14F-4D97-AF65-F5344CB8AC3E}">
        <p14:creationId xmlns:p14="http://schemas.microsoft.com/office/powerpoint/2010/main" val="578939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leave to our children and the generations to come.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OK that was the OBIS part of the presentation, I might pause a moment here, see how everyone’s doing, see if there are any questions thus far about our sponsors, our trainers. We’ve got to introduce one of the groups that we lean on heavily to do our quality control, the folks who make sure everything’s taxonomically correct, and then we’ll go over the schedule for the week, and then we’ll take a little break.</a:t>
            </a: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originally prepared by the inimitable Leen </a:t>
            </a:r>
            <a:r>
              <a:rPr lang="en-US" dirty="0" err="1"/>
              <a:t>Vandepitte</a:t>
            </a:r>
            <a:r>
              <a:rPr lang="en-US" dirty="0"/>
              <a:t>, I’ll do my best to hit all the same important points. But if there’s more clarity required, Leen has also recorded some short videos on how </a:t>
            </a:r>
            <a:r>
              <a:rPr lang="en-US" dirty="0" err="1"/>
              <a:t>WoRMS</a:t>
            </a:r>
            <a:r>
              <a:rPr lang="en-US" dirty="0"/>
              <a:t> works and how to use it on the marinespecies.org website, and I encourage you to follow up with her there, or perhaps learn even more via the </a:t>
            </a:r>
            <a:r>
              <a:rPr lang="en-US" dirty="0" err="1"/>
              <a:t>EurOBIS</a:t>
            </a:r>
            <a:r>
              <a:rPr lang="en-US" dirty="0"/>
              <a:t>/EMODNET course on Ocean Teacher Global Academy.</a:t>
            </a:r>
          </a:p>
        </p:txBody>
      </p:sp>
    </p:spTree>
    <p:extLst>
      <p:ext uri="{BB962C8B-B14F-4D97-AF65-F5344CB8AC3E}">
        <p14:creationId xmlns:p14="http://schemas.microsoft.com/office/powerpoint/2010/main" val="3501688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35</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36</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37</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being served up by </a:t>
            </a:r>
            <a:r>
              <a:rPr lang="en-US" dirty="0" err="1"/>
              <a:t>WoRMS</a:t>
            </a:r>
            <a:r>
              <a:rPr lang="en-US" dirty="0"/>
              <a:t>, you also get regional vernaculars for your species in many different languages, you get distribution data if that data has been submitted and verified, you get images if they’ve been submitted, you get other weirder semantic attributes like host-parasite relationships and some hyper-specific stuff like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And OTN is tasked with being a global aggregator of regional telemetry data systems globally, where our partners in Europe, the USA, Africa, Brazil, Australia, and on both South American coasts aggregate, cross-reference and share their acoustic telemetry data via OTN’s data system. We connect people who are running our own data systems, as well as partners with independently designed data systems, into one global listening apparatus tracking animals across all spatial scales.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always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the original or in computer scientist parlance deprecated classification and name for a species. Those names will very often have their own </a:t>
            </a:r>
            <a:r>
              <a:rPr lang="en-US" dirty="0" err="1"/>
              <a:t>AphiaIDs</a:t>
            </a:r>
            <a:r>
              <a:rPr lang="en-US" dirty="0"/>
              <a:t> and ‘</a:t>
            </a:r>
            <a:r>
              <a:rPr lang="en-US" dirty="0" err="1"/>
              <a:t>superceded</a:t>
            </a:r>
            <a:r>
              <a:rPr lang="en-US" dirty="0"/>
              <a:t>’ entries that point you back to the current accepted name, so you can trace the history of a species’ classification using the </a:t>
            </a:r>
            <a:r>
              <a:rPr lang="en-US" dirty="0" err="1"/>
              <a:t>basionyms</a:t>
            </a:r>
            <a:r>
              <a:rPr lang="en-US" dirty="0"/>
              <a:t>. a reference to the original naming publication, and a visual representation, images, illustrations, classification sheets, etc. This is very valuable for when older datasets have no-longer-accepted names and classifications, the original data is preserved but the accepted current names can be discovered.</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they maintain a big statistics page on </a:t>
            </a:r>
            <a:r>
              <a:rPr lang="en-US" sz="1100" dirty="0" err="1"/>
              <a:t>WoRMS</a:t>
            </a:r>
            <a:r>
              <a:rPr lang="en-US" sz="1100" dirty="0"/>
              <a:t> to track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I don’t have brand new stats for their web hits, but as of 2017 they were getting:</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So many more of us depend on this taxonomic data system here in 2021, and appreciate the time and effort you experts take to ensure accurate and timely information is being served up by WoRMS.</a:t>
            </a:r>
          </a:p>
        </p:txBody>
      </p:sp>
      <p:sp>
        <p:nvSpPr>
          <p:cNvPr id="4" name="Slide Number Placeholder 3"/>
          <p:cNvSpPr>
            <a:spLocks noGrp="1"/>
          </p:cNvSpPr>
          <p:nvPr>
            <p:ph type="sldNum" sz="quarter" idx="10"/>
          </p:nvPr>
        </p:nvSpPr>
        <p:spPr/>
        <p:txBody>
          <a:bodyPr/>
          <a:lstStyle/>
          <a:p>
            <a:fld id="{C65F9F6C-32B4-43F6-82A2-692A887EFE78}" type="slidenum">
              <a:rPr lang="nl-NL" smtClean="0"/>
              <a:pPr/>
              <a:t>41</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pages are very big, but let’s take a look at what a species result page looks like on the </a:t>
            </a:r>
            <a:r>
              <a:rPr lang="en-US" dirty="0" err="1"/>
              <a:t>WoRMS</a:t>
            </a:r>
            <a:r>
              <a:rPr lang="en-US" dirty="0"/>
              <a:t> web-front, this entry is actually for something I bugged them to add back in 2016, when they were still considering whether they wanted to incorporate freshwater species. It’s got fully confirmed taxonomic information, you can see the solid stars at each step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under Webservices the various service endpoints they support. I’m proud/ashamed to say that my Python 2 example implementation of how to use the SOAP service is still listed there, though I didn’t get to write the actual instructions for deploying it, I just gave them a file called worms.py that had functions with SOAP-</a:t>
            </a:r>
            <a:r>
              <a:rPr lang="en-US" dirty="0" err="1"/>
              <a:t>py</a:t>
            </a:r>
            <a:r>
              <a:rPr lang="en-US" dirty="0"/>
              <a:t> and SUDS implementations, and they wrapped it in command-line arguments and put it on there. All that’s neither here nor there. There are better ways to access this data now!</a:t>
            </a:r>
          </a:p>
          <a:p>
            <a:endParaRPr lang="en-US" dirty="0"/>
          </a:p>
          <a:p>
            <a:r>
              <a:rPr lang="en-US" dirty="0"/>
              <a:t>Since 2017 or so, they’ve had a REST API stood up and we really do recommend going with that one to automate retrieval and verification of data against </a:t>
            </a:r>
            <a:r>
              <a:rPr lang="en-US" dirty="0" err="1"/>
              <a:t>WoRMS</a:t>
            </a:r>
            <a:r>
              <a:rPr lang="en-US" dirty="0"/>
              <a:t>.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a:p>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nl-BE" sz="1100" dirty="0"/>
              <a:t>In 2012 OBIS began the process of matching every taxon in their data system with a real, approved WoRMS taxonomic entry. They had about 35,000 names to fix/match. As of right now, it’s mostly complete. Only a few hundred thousand entries out of the 65 million observations are still not taxon-matched in WoRMS, and everything that OTN adds has been verified in WoRMS, or we’ve asked them to add things to the data system. And if your species don’t fit the marine or freshwater it’s not to hard to verify your taxonomy against some part of the Aphia network, even the parts that aren’t WoRMS.</a:t>
            </a:r>
          </a:p>
          <a:p>
            <a:endParaRPr lang="en-CA" dirty="0"/>
          </a:p>
        </p:txBody>
      </p:sp>
    </p:spTree>
    <p:extLst>
      <p:ext uri="{BB962C8B-B14F-4D97-AF65-F5344CB8AC3E}">
        <p14:creationId xmlns:p14="http://schemas.microsoft.com/office/powerpoint/2010/main" val="7326264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dirty="0"/>
              <a:t> and OBIS gain the geographical backstop of species ranges, which can be used to identify geographic outliers in reported occurrences, and over time this sort of aggregation and comparison can then run both ways, allowing also for a new understanding of species range as we get more reports with time.</a:t>
            </a:r>
          </a:p>
        </p:txBody>
      </p:sp>
    </p:spTree>
    <p:extLst>
      <p:ext uri="{BB962C8B-B14F-4D97-AF65-F5344CB8AC3E}">
        <p14:creationId xmlns:p14="http://schemas.microsoft.com/office/powerpoint/2010/main" val="11375481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It’s an important step in OBIS’s QA/QC process and thanks to the </a:t>
            </a:r>
            <a:r>
              <a:rPr lang="en-US" dirty="0" err="1"/>
              <a:t>WoRMS</a:t>
            </a:r>
            <a:r>
              <a:rPr lang="en-US" dirty="0"/>
              <a:t> API that we’ll look at later on, it can pretty easily be part of your QC process as well.</a:t>
            </a:r>
          </a:p>
        </p:txBody>
      </p:sp>
    </p:spTree>
    <p:extLst>
      <p:ext uri="{BB962C8B-B14F-4D97-AF65-F5344CB8AC3E}">
        <p14:creationId xmlns:p14="http://schemas.microsoft.com/office/powerpoint/2010/main" val="1554128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You can also find this in the GitHub archive in a word doc called Outline of Schedule. We’ve given you the intro to what OBIS is and why it’s great, we’ve talked about the first of the quality control resources that OBIS helps make available to you, next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mostly all the instruction that will be relevant to everyone’s situation equally, so from there on we’re going to do some hands-on sessions. We’ll look at an example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day, we’ll take what we’ve learned and work out how we might implement something for the datasets you have earmarked for submitting to OBIS Canada. We’ll work in groups ideally to decide what form to use, Occurrence or Event Core, and build your dataset into an archive to submit to a test IPT and then perhaps even onward to OBIS Canada. If you weren’t able to bring a dataset of yours to work with this week, we can brainstorm a couple other ideas for contributing to the OBIS effort. One idea I had was perhaps designing a data translation/pipeline that produces an OBIS compliant archive for a given biodiversity project held on the Open Canada site. If there’s enough metadata there that maps to what Darwin Core Archives need we may arrive at something useful. If there are programmers without datasets to manage, I think pairing you with folks who have data but are less advanced coders could be very beneficial. Otherwise, If there’s a relevant project idea you have at the end of the instruction period, we can get a start on scoping it on day 3, and see how far we can go with it before the end of day 4. On day 3 we’ll also talk a bit about licensing, what OBIS’s guidelines are around data publishing, talk about what I think is a classic problem for biologists I work with but may not be as direct an issue for you all in this room, the ‘how do we get people to understand the benefits of sharing data’ dilemma.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Day 4 we’ll show some example workflows to visualize outputs from the OBIS data portal, then have a morning session where we work on our own building examples of data visualization using OBIS data, and talk about some of the other ways to contribute to OBIS and OBIS Canada beyond submitting new datasets. We’ll have a recap quiz near the end, have a Q+A session, and as we will do every day, gather feedback on how to make this material better. We have built in a bit of extra time here and there, that I think will not go astray with the virtual format, and if we do end up finding ourselves with a few extra moments I think we could open up some discussion and take a bit of time to talk a bit more organically.</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The presentations, code examples, and the detailed schedule are all part of the obis-workshop GitHub repository, and so if there’s a bit </a:t>
            </a:r>
            <a:r>
              <a:rPr lang="en-CA"/>
              <a:t>of time, maybe </a:t>
            </a:r>
            <a:r>
              <a:rPr lang="en-CA" dirty="0"/>
              <a:t>the useful thing to do is to make sure everyone has downloaded their copy and are able follow along with the schedule for the week.</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 optimize the discoverability and re-use of the data we collect, OTN and OBIS Canada are participating nodes of the Ocean Biodiversity Information System, which is a UNESCO-Intergovernmental Oceanographic Commission initiative to aggregate and make available the world’s understanding of marine animal presence and biodiversity. Our data, once released publicly, joins a huge and wide-ranging data system of all the ways in which humans (and our machines) have determined the presence of marine taxa in space and time.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Our ocean provides essential services to humankind, and we all go to work every day with the knowledge that preserving a healthy ocean teeming with life will support and enhance people’s lives and livelihoods now and into the future.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research data products</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endeavour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7-2-2021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7/02/2021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7-2-2021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2.xml"/><Relationship Id="rId5" Type="http://schemas.openxmlformats.org/officeDocument/2006/relationships/image" Target="../media/image32.emf"/><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44.emf"/></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25.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50.jpeg"/></Relationships>
</file>

<file path=ppt/slides/_rels/slide2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g"/><Relationship Id="rId10" Type="http://schemas.openxmlformats.org/officeDocument/2006/relationships/image" Target="../media/image17.png"/><Relationship Id="rId4" Type="http://schemas.openxmlformats.org/officeDocument/2006/relationships/image" Target="../media/image10.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8.gi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60.jpeg"/><Relationship Id="rId5" Type="http://schemas.microsoft.com/office/2007/relationships/hdphoto" Target="../media/hdphoto1.wdp"/><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74.jpe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hyperlink" Target="http://hdl.handle.net/10.1016/j.cub.2012.09.036"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76.jp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7.jpg"/></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9.png"/><Relationship Id="rId7" Type="http://schemas.openxmlformats.org/officeDocument/2006/relationships/image" Target="../media/image79.png"/><Relationship Id="rId12" Type="http://schemas.openxmlformats.org/officeDocument/2006/relationships/image" Target="../media/image22.sv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78.png"/><Relationship Id="rId11" Type="http://schemas.openxmlformats.org/officeDocument/2006/relationships/image" Target="../media/image21.png"/><Relationship Id="rId5" Type="http://schemas.openxmlformats.org/officeDocument/2006/relationships/image" Target="../media/image6.png"/><Relationship Id="rId10" Type="http://schemas.openxmlformats.org/officeDocument/2006/relationships/image" Target="../media/image82.PNG"/><Relationship Id="rId4" Type="http://schemas.openxmlformats.org/officeDocument/2006/relationships/image" Target="../media/image10.png"/><Relationship Id="rId9" Type="http://schemas.openxmlformats.org/officeDocument/2006/relationships/image" Target="../media/image81.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pitchFamily="2" charset="77"/>
                <a:cs typeface="Poppins" pitchFamily="2" charset="77"/>
              </a:rPr>
              <a:t>OBIS:</a:t>
            </a:r>
            <a:endParaRPr lang="en-US">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2710808" y="678435"/>
            <a:ext cx="4596510" cy="1015663"/>
          </a:xfrm>
          <a:prstGeom prst="rect">
            <a:avLst/>
          </a:prstGeom>
        </p:spPr>
        <p:txBody>
          <a:bodyPr wrap="square">
            <a:spAutoFit/>
          </a:bodyPr>
          <a:lstStyle/>
          <a:p>
            <a:pPr defTabSz="685800">
              <a:buClrTx/>
            </a:pPr>
            <a:r>
              <a:rPr lang="en-GB" sz="3000" kern="1200" dirty="0">
                <a:solidFill>
                  <a:prstClr val="white"/>
                </a:solidFill>
                <a:latin typeface="Poppins Medium" pitchFamily="2" charset="77"/>
                <a:ea typeface="+mn-ea"/>
                <a:cs typeface="Poppins Medium" pitchFamily="2" charset="77"/>
              </a:rPr>
              <a:t>Free, accessible and detailed marine data</a:t>
            </a:r>
            <a:endParaRPr lang="en-PT" sz="3000" kern="1200" dirty="0">
              <a:solidFill>
                <a:prstClr val="white"/>
              </a:solidFill>
              <a:latin typeface="Calibri" panose="020F0502020204030204"/>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5" y="465535"/>
            <a:ext cx="3419351" cy="3115742"/>
          </a:xfrm>
        </p:spPr>
        <p:txBody>
          <a:bodyPr lIns="0" tIns="0" rIns="0" bIns="0"/>
          <a:lstStyle/>
          <a:p>
            <a:r>
              <a:rPr lang="en-GB" sz="3600" b="1">
                <a:solidFill>
                  <a:srgbClr val="005FAA"/>
                </a:solidFill>
                <a:latin typeface="Poppins" pitchFamily="2" charset="77"/>
                <a:cs typeface="Poppins" pitchFamily="2" charset="77"/>
              </a:rPr>
              <a:t>OBIS -</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Origins, history</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and achievements</a:t>
            </a:r>
            <a:endParaRPr lang="en-US" sz="3600" b="1">
              <a:solidFill>
                <a:srgbClr val="005FAA"/>
              </a:solidFill>
              <a:latin typeface="Poppins" pitchFamily="2" charset="77"/>
              <a:cs typeface="Poppins" pitchFamily="2" charset="77"/>
            </a:endParaRP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477778" y="1503029"/>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Census of Marine Life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GB" sz="1350" kern="1200">
                <a:ea typeface="+mn-ea"/>
              </a:rPr>
              <a:t>Between 2000 and 2010 the multimillion-dollar initiative saw collaborative and individual efforts from more than </a:t>
            </a:r>
            <a:r>
              <a:rPr lang="en-GB" sz="1350" b="1" u="sng" kern="1200" dirty="0">
                <a:ea typeface="+mn-ea"/>
              </a:rPr>
              <a:t>2700 scientists </a:t>
            </a:r>
            <a:r>
              <a:rPr lang="en-GB" sz="1350" kern="1200">
                <a:ea typeface="+mn-ea"/>
              </a:rPr>
              <a:t>and </a:t>
            </a:r>
            <a:r>
              <a:rPr lang="en-GB" sz="1350" b="1" u="sng" kern="1200" dirty="0">
                <a:ea typeface="+mn-ea"/>
              </a:rPr>
              <a:t>more than 80 nations</a:t>
            </a:r>
            <a:r>
              <a:rPr lang="en-GB" sz="1350" kern="1200">
                <a:ea typeface="+mn-ea"/>
              </a:rPr>
              <a:t>, putting the discipline of marine science on the map, </a:t>
            </a:r>
            <a:r>
              <a:rPr lang="en-GB" sz="1350" b="1" u="sng" kern="1200" dirty="0">
                <a:ea typeface="+mn-ea"/>
              </a:rPr>
              <a:t>discovering more than 6000 new marine species </a:t>
            </a:r>
            <a:r>
              <a:rPr lang="en-GB" sz="1350" kern="1200">
                <a:ea typeface="+mn-ea"/>
              </a:rPr>
              <a:t>and highlighting some of the most urgent threats to our oceans.</a:t>
            </a:r>
            <a:endParaRPr lang="en-US" sz="1350" kern="120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en-GB" sz="3600" b="1" dirty="0">
                <a:solidFill>
                  <a:srgbClr val="005FAA"/>
                </a:solidFill>
                <a:latin typeface="Poppins" pitchFamily="2" charset="77"/>
                <a:cs typeface="Poppins" pitchFamily="2" charset="77"/>
              </a:rPr>
              <a:t>OBIS: Free, accessible and detailed marine</a:t>
            </a:r>
            <a:br>
              <a:rPr lang="en-GB" sz="3600" b="1" dirty="0">
                <a:solidFill>
                  <a:srgbClr val="005FAA"/>
                </a:solidFill>
                <a:latin typeface="Poppins" pitchFamily="2" charset="77"/>
                <a:cs typeface="Poppins" pitchFamily="2" charset="77"/>
              </a:rPr>
            </a:br>
            <a:r>
              <a:rPr lang="en-GB" sz="3600" b="1" dirty="0">
                <a:solidFill>
                  <a:srgbClr val="005FAA"/>
                </a:solidFill>
                <a:latin typeface="Poppins" pitchFamily="2" charset="77"/>
                <a:cs typeface="Poppins" pitchFamily="2" charset="77"/>
              </a:rPr>
              <a:t>data</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330141"/>
            <a:ext cx="2353172"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At its core, OBIS operates as a rich database on marine life, rooted in international collaboration. OBIS data is used to tackle common challenges that concern the marine environment. </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US" sz="1350" kern="1200" dirty="0">
                <a:latin typeface="Poppins"/>
                <a:ea typeface="+mn-ea"/>
              </a:rPr>
              <a:t>But beyond this OBIS promotes a culture of cooperation by supporting training and capacity development. </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025553" y="1207115"/>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Tree>
    <p:extLst>
      <p:ext uri="{BB962C8B-B14F-4D97-AF65-F5344CB8AC3E}">
        <p14:creationId xmlns:p14="http://schemas.microsoft.com/office/powerpoint/2010/main" val="788725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Poppins" pitchFamily="2" charset="77"/>
                <a:cs typeface="Poppins" pitchFamily="2" charset="77"/>
              </a:rPr>
              <a:t>From Nature to Numbers</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1887901" cy="1805153"/>
            <a:chOff x="1166648" y="2743199"/>
            <a:chExt cx="2517201"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80" y="2762633"/>
              <a:ext cx="2406869" cy="238743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a:solidFill>
                    <a:prstClr val="white"/>
                  </a:solidFill>
                  <a:latin typeface="Poppins" pitchFamily="2" charset="77"/>
                  <a:cs typeface="Poppins" pitchFamily="2" charset="77"/>
                </a:rPr>
                <a:t>Presence/Absence data</a:t>
              </a:r>
            </a:p>
            <a:p>
              <a:pPr defTabSz="685800">
                <a:lnSpc>
                  <a:spcPts val="1500"/>
                </a:lnSpc>
                <a:spcBef>
                  <a:spcPts val="750"/>
                </a:spcBef>
                <a:buClrTx/>
              </a:pPr>
              <a:r>
                <a:rPr lang="en-GB" sz="1350" dirty="0">
                  <a:solidFill>
                    <a:srgbClr val="005FAA"/>
                  </a:solidFill>
                  <a:latin typeface="Poppins" pitchFamily="2" charset="77"/>
                  <a:cs typeface="Poppins" pitchFamily="2" charset="77"/>
                </a:rPr>
                <a:t>can originate from sporadic sightings or novel detection methods such as environmental DNA. This quantitative data allows the </a:t>
              </a:r>
              <a:r>
                <a:rPr lang="en-GB" sz="1350" b="1" dirty="0">
                  <a:solidFill>
                    <a:srgbClr val="005FAA"/>
                  </a:solidFill>
                  <a:latin typeface="Poppins" pitchFamily="2" charset="77"/>
                  <a:cs typeface="Poppins" pitchFamily="2" charset="77"/>
                </a:rPr>
                <a:t>establishment of species ranges</a:t>
              </a:r>
              <a:r>
                <a:rPr lang="en-GB" sz="1350" dirty="0">
                  <a:solidFill>
                    <a:srgbClr val="005FAA"/>
                  </a:solidFill>
                  <a:latin typeface="Poppins" pitchFamily="2" charset="77"/>
                  <a:cs typeface="Poppins" pitchFamily="2" charset="77"/>
                </a:rPr>
                <a:t>.</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1523353" cy="2515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59717" y="2060190"/>
            <a:ext cx="1974651" cy="1846867"/>
          </a:xfrm>
        </p:spPr>
        <p:txBody>
          <a:bodyPr lIns="0" tIns="0" rIns="0" bIns="0"/>
          <a:lstStyle/>
          <a:p>
            <a:pPr>
              <a:lnSpc>
                <a:spcPts val="1500"/>
              </a:lnSpc>
            </a:pPr>
            <a:r>
              <a:rPr lang="en-GB" sz="1350" dirty="0">
                <a:solidFill>
                  <a:schemeClr val="bg1"/>
                </a:solidFill>
                <a:latin typeface="Poppins" pitchFamily="2" charset="77"/>
                <a:cs typeface="Poppins" pitchFamily="2" charset="77"/>
              </a:rPr>
              <a:t>Abundance data </a:t>
            </a: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the number of individuals </a:t>
            </a:r>
            <a:r>
              <a:rPr lang="en-GB" sz="1350" dirty="0">
                <a:solidFill>
                  <a:srgbClr val="005FAA"/>
                </a:solidFill>
                <a:latin typeface="Poppins" pitchFamily="2" charset="77"/>
                <a:cs typeface="Poppins" pitchFamily="2" charset="77"/>
              </a:rPr>
              <a:t>of a species in a given area or volume of seawater or sediment. This is a key metric for the conservation of vulnerable organisms and the management of species populations like fish stocks.</a:t>
            </a:r>
          </a:p>
          <a:p>
            <a:pPr>
              <a:lnSpc>
                <a:spcPts val="1500"/>
              </a:lnSpc>
            </a:pP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p:cNvCxnSpPr>
          <p:nvPr/>
        </p:nvCxnSpPr>
        <p:spPr>
          <a:xfrm>
            <a:off x="2483070" y="2159876"/>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a:solidFill>
                  <a:srgbClr val="005FAA"/>
                </a:solidFill>
                <a:latin typeface="Poppins" pitchFamily="2" charset="77"/>
                <a:cs typeface="Poppins" pitchFamily="2" charset="77"/>
              </a:rPr>
              <a:t>From Nature to Numbers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403132"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4739" y="2085452"/>
            <a:ext cx="1876013" cy="1940351"/>
          </a:xfrm>
        </p:spPr>
        <p:txBody>
          <a:bodyPr lIns="0" tIns="0" rIns="0" bIns="0"/>
          <a:lstStyle/>
          <a:p>
            <a:pPr>
              <a:lnSpc>
                <a:spcPts val="1500"/>
              </a:lnSpc>
            </a:pPr>
            <a:r>
              <a:rPr lang="en-GB" sz="1350" dirty="0">
                <a:solidFill>
                  <a:schemeClr val="bg1"/>
                </a:solidFill>
                <a:latin typeface="Poppins" pitchFamily="2" charset="77"/>
                <a:cs typeface="Poppins" pitchFamily="2" charset="77"/>
              </a:rPr>
              <a:t>Historical data</a:t>
            </a:r>
          </a:p>
          <a:p>
            <a:pPr>
              <a:lnSpc>
                <a:spcPts val="1500"/>
              </a:lnSpc>
            </a:pPr>
            <a:r>
              <a:rPr lang="en-GB" sz="1350" dirty="0">
                <a:solidFill>
                  <a:srgbClr val="005FAA"/>
                </a:solidFill>
                <a:latin typeface="Poppins" pitchFamily="2" charset="77"/>
                <a:cs typeface="Poppins" pitchFamily="2" charset="77"/>
              </a:rPr>
              <a:t>characterises historic records and findings preserved in archives, libraries and older data series which enable </a:t>
            </a:r>
            <a:r>
              <a:rPr lang="en-GB" sz="1350" b="1" dirty="0">
                <a:solidFill>
                  <a:srgbClr val="005FAA"/>
                </a:solidFill>
                <a:latin typeface="Poppins" pitchFamily="2" charset="77"/>
                <a:cs typeface="Poppins" pitchFamily="2" charset="77"/>
              </a:rPr>
              <a:t>comparative analysis over time</a:t>
            </a:r>
            <a:r>
              <a:rPr lang="en-GB" sz="1350" dirty="0">
                <a:solidFill>
                  <a:srgbClr val="005FAA"/>
                </a:solidFill>
                <a:latin typeface="Poppins" pitchFamily="2" charset="77"/>
                <a:cs typeface="Poppins" pitchFamily="2" charset="77"/>
              </a:rPr>
              <a:t>. </a:t>
            </a:r>
          </a:p>
          <a:p>
            <a:pPr>
              <a:lnSpc>
                <a:spcPts val="1500"/>
              </a:lnSpc>
            </a:pP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064422" y="2175642"/>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31642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39"/>
            <a:ext cx="1876013" cy="1483150"/>
          </a:xfrm>
        </p:spPr>
        <p:txBody>
          <a:bodyPr lIns="0" tIns="0" rIns="0" bIns="0"/>
          <a:lstStyle/>
          <a:p>
            <a:pPr>
              <a:lnSpc>
                <a:spcPts val="1500"/>
              </a:lnSpc>
            </a:pPr>
            <a:r>
              <a:rPr lang="en-GB" sz="1350" dirty="0">
                <a:solidFill>
                  <a:schemeClr val="bg1"/>
                </a:solidFill>
                <a:latin typeface="Poppins" pitchFamily="2" charset="77"/>
                <a:cs typeface="Poppins" pitchFamily="2" charset="77"/>
              </a:rPr>
              <a:t>Habitat</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data about </a:t>
            </a:r>
            <a:r>
              <a:rPr lang="en-GB" sz="1350" b="1" dirty="0">
                <a:solidFill>
                  <a:srgbClr val="005FAA"/>
                </a:solidFill>
                <a:latin typeface="Poppins" pitchFamily="2" charset="77"/>
                <a:cs typeface="Poppins" pitchFamily="2" charset="77"/>
              </a:rPr>
              <a:t>biological as well as habitat and geographic diversity. </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174563" y="2148853"/>
            <a:ext cx="1277438"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340069"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40"/>
            <a:ext cx="1876013" cy="1230902"/>
          </a:xfrm>
        </p:spPr>
        <p:txBody>
          <a:bodyPr lIns="0" tIns="0" rIns="0" bIns="0"/>
          <a:lstStyle/>
          <a:p>
            <a:pPr>
              <a:lnSpc>
                <a:spcPts val="1500"/>
              </a:lnSpc>
            </a:pPr>
            <a:r>
              <a:rPr lang="en-GB" sz="1350" dirty="0">
                <a:solidFill>
                  <a:schemeClr val="bg1"/>
                </a:solidFill>
                <a:latin typeface="Poppins" pitchFamily="2" charset="77"/>
                <a:cs typeface="Poppins" pitchFamily="2" charset="77"/>
              </a:rPr>
              <a:t>Tracking</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movement data</a:t>
            </a:r>
            <a:r>
              <a:rPr lang="en-GB" sz="1350" dirty="0">
                <a:solidFill>
                  <a:srgbClr val="005FAA"/>
                </a:solidFill>
                <a:latin typeface="Poppins" pitchFamily="2" charset="77"/>
                <a:cs typeface="Poppins" pitchFamily="2" charset="77"/>
              </a:rPr>
              <a:t> that follows animals via satellites or bioacoustics. </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207173" y="2175642"/>
            <a:ext cx="92930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ABOUT OTN</a:t>
            </a:r>
            <a:endParaRPr>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Global aquatic research, data management and partnership platform headquartered at Dalhousie University in Nova Scotia, Canada.</a:t>
            </a:r>
            <a:endParaRPr sz="1200" dirty="0">
              <a:solidFill>
                <a:srgbClr val="FFFFFF"/>
              </a:solidFill>
              <a:latin typeface="Lato"/>
              <a:ea typeface="Lato"/>
              <a:cs typeface="Lato"/>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2</a:t>
            </a:fld>
            <a:endParaRPr b="1">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Since 2008, OTN has been deploying state-of-the-art ocean monitoring equipment and marine autonomous vehicles (gliders) in key aquatic locations.</a:t>
            </a:r>
            <a:endParaRPr sz="1200" dirty="0">
              <a:solidFill>
                <a:srgbClr val="FFFFFF"/>
              </a:solidFill>
              <a:latin typeface="Lato"/>
              <a:ea typeface="Lato"/>
              <a:cs typeface="Lato"/>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746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OTN has established partnerships with a global community of stakeholders to document the movements and survival of aquatic animals in the context of changing ocean environments.</a:t>
            </a:r>
            <a:endParaRPr sz="1200" dirty="0">
              <a:solidFill>
                <a:srgbClr val="FFFFFF"/>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819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Knowledge generated by OTN is used by scientists, managers, policy-makers, industry, Indigenous and coastal communities and the general public.</a:t>
            </a:r>
            <a:endParaRPr sz="1200">
              <a:solidFill>
                <a:srgbClr val="FFFFFF"/>
              </a:solidFill>
              <a:latin typeface="Lato"/>
              <a:ea typeface="Lato"/>
              <a:cs typeface="Lato"/>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4384373"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 Data life cycle</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Data is compiled from multiple </a:t>
            </a:r>
            <a:r>
              <a:rPr lang="en-US" sz="1350" b="1" dirty="0">
                <a:solidFill>
                  <a:srgbClr val="005FAA"/>
                </a:solidFill>
              </a:rPr>
              <a:t>observations</a:t>
            </a:r>
            <a:endParaRPr lang="en-GB" sz="1350" b="1"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en-GB" sz="1350" b="1" dirty="0">
                <a:solidFill>
                  <a:srgbClr val="00B5DC"/>
                </a:solidFill>
                <a:latin typeface="Poppins"/>
                <a:cs typeface="Poppins" pitchFamily="2" charset="77"/>
              </a:rPr>
              <a:t>Integration:</a:t>
            </a:r>
          </a:p>
          <a:p>
            <a:pPr>
              <a:lnSpc>
                <a:spcPts val="1500"/>
              </a:lnSpc>
            </a:pPr>
            <a:r>
              <a:rPr lang="en-GB" sz="1350" dirty="0">
                <a:solidFill>
                  <a:srgbClr val="005FAA"/>
                </a:solidFill>
              </a:rPr>
              <a:t>During the </a:t>
            </a:r>
            <a:r>
              <a:rPr lang="en-GB" sz="1350" b="1" dirty="0">
                <a:solidFill>
                  <a:srgbClr val="005FAA"/>
                </a:solidFill>
              </a:rPr>
              <a:t>standardisation</a:t>
            </a:r>
            <a:r>
              <a:rPr lang="en-GB" sz="1350" dirty="0">
                <a:solidFill>
                  <a:srgbClr val="005FAA"/>
                </a:solidFill>
              </a:rPr>
              <a:t> process the OBIS thematic and regional nodes check data quality and apply </a:t>
            </a:r>
            <a:r>
              <a:rPr lang="en-GB" sz="1350" b="1" dirty="0">
                <a:solidFill>
                  <a:srgbClr val="005FAA"/>
                </a:solidFill>
              </a:rPr>
              <a:t>Darwin Core Standards </a:t>
            </a:r>
            <a:endParaRPr lang="en-GB" sz="1350" b="1" dirty="0">
              <a:solidFill>
                <a:srgbClr val="005FAA"/>
              </a:solidFill>
              <a:latin typeface="Poppins Light" pitchFamily="2" charset="77"/>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00B5DC"/>
                </a:solidFill>
                <a:latin typeface="Poppins" pitchFamily="2" charset="77"/>
                <a:cs typeface="Poppins" pitchFamily="2" charset="77"/>
              </a:rPr>
              <a:t>Contribution:</a:t>
            </a:r>
          </a:p>
          <a:p>
            <a:pPr>
              <a:lnSpc>
                <a:spcPts val="1500"/>
              </a:lnSpc>
            </a:pPr>
            <a:r>
              <a:rPr lang="en-GB" sz="1350" dirty="0">
                <a:solidFill>
                  <a:srgbClr val="005FAA"/>
                </a:solidFill>
                <a:latin typeface="Poppins Light" pitchFamily="2" charset="77"/>
                <a:cs typeface="Poppins Light" pitchFamily="2" charset="77"/>
              </a:rPr>
              <a:t>The data is then deposited in the OBIS database and </a:t>
            </a:r>
            <a:r>
              <a:rPr lang="en-GB" sz="1350" b="1" dirty="0">
                <a:solidFill>
                  <a:srgbClr val="005FAA"/>
                </a:solidFill>
                <a:latin typeface="Poppins Light" pitchFamily="2" charset="77"/>
                <a:cs typeface="Poppins Light" pitchFamily="2" charset="77"/>
              </a:rPr>
              <a:t>made accessible to everyone</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1131079"/>
          </a:xfrm>
          <a:prstGeom prst="rect">
            <a:avLst/>
          </a:prstGeom>
          <a:noFill/>
        </p:spPr>
        <p:txBody>
          <a:bodyPr wrap="square" rtlCol="0">
            <a:spAutoFit/>
          </a:bodyPr>
          <a:lstStyle/>
          <a:p>
            <a:pPr defTabSz="685800">
              <a:buClrTx/>
            </a:pPr>
            <a:r>
              <a:rPr lang="en-GB" sz="1350" kern="1200" dirty="0">
                <a:solidFill>
                  <a:srgbClr val="005FAA"/>
                </a:solidFill>
                <a:latin typeface="Poppins Light" pitchFamily="2" charset="77"/>
                <a:ea typeface="+mn-ea"/>
                <a:cs typeface="Poppins Light" pitchFamily="2" charset="77"/>
              </a:rPr>
              <a:t>The OBIS database follows </a:t>
            </a:r>
            <a:r>
              <a:rPr lang="en-GB" sz="1350" b="1" kern="1200" dirty="0">
                <a:solidFill>
                  <a:srgbClr val="005FAA"/>
                </a:solidFill>
                <a:latin typeface="Poppins Light" pitchFamily="2" charset="77"/>
                <a:ea typeface="+mn-ea"/>
                <a:cs typeface="Poppins Light" pitchFamily="2" charset="77"/>
              </a:rPr>
              <a:t>FAIR guiding principles </a:t>
            </a:r>
            <a:r>
              <a:rPr lang="en-GB" sz="1350" kern="1200" dirty="0">
                <a:solidFill>
                  <a:srgbClr val="005FAA"/>
                </a:solidFill>
                <a:latin typeface="Poppins Light" pitchFamily="2" charset="77"/>
                <a:ea typeface="+mn-ea"/>
                <a:cs typeface="Poppins Light" pitchFamily="2" charset="77"/>
              </a:rPr>
              <a:t>of scientific data management and stewardship</a:t>
            </a:r>
          </a:p>
          <a:p>
            <a:pPr defTabSz="685800">
              <a:buClrTx/>
            </a:pPr>
            <a:endParaRPr lang="en-US"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EA617F"/>
                </a:solidFill>
                <a:latin typeface="Poppins" pitchFamily="2" charset="77"/>
                <a:cs typeface="Poppins" pitchFamily="2" charset="77"/>
              </a:rPr>
              <a:t>Access:</a:t>
            </a:r>
          </a:p>
          <a:p>
            <a:pPr>
              <a:lnSpc>
                <a:spcPts val="1500"/>
              </a:lnSpc>
            </a:pPr>
            <a:r>
              <a:rPr lang="en-GB" sz="1350" dirty="0">
                <a:solidFill>
                  <a:srgbClr val="005FAA"/>
                </a:solidFill>
                <a:latin typeface="Poppins Light" pitchFamily="2" charset="77"/>
                <a:cs typeface="Poppins Light" pitchFamily="2" charset="77"/>
              </a:rPr>
              <a:t>Mapper on OBIS server</a:t>
            </a:r>
          </a:p>
          <a:p>
            <a:pPr>
              <a:lnSpc>
                <a:spcPts val="1500"/>
              </a:lnSpc>
            </a:pPr>
            <a:r>
              <a:rPr lang="en-GB" sz="1350" dirty="0">
                <a:solidFill>
                  <a:srgbClr val="005FAA"/>
                </a:solidFill>
                <a:latin typeface="Poppins Light" pitchFamily="2" charset="77"/>
                <a:cs typeface="Poppins Light" pitchFamily="2" charset="77"/>
              </a:rPr>
              <a:t>R (analytical platform) &amp; </a:t>
            </a:r>
            <a:r>
              <a:rPr lang="en-GB" sz="1350" dirty="0" err="1">
                <a:solidFill>
                  <a:srgbClr val="005FAA"/>
                </a:solidFill>
                <a:latin typeface="Poppins Light" pitchFamily="2" charset="77"/>
                <a:cs typeface="Poppins Light" pitchFamily="2" charset="77"/>
              </a:rPr>
              <a:t>robis</a:t>
            </a:r>
            <a:r>
              <a:rPr lang="en-GB" sz="1350" dirty="0">
                <a:solidFill>
                  <a:srgbClr val="005FAA"/>
                </a:solidFill>
                <a:latin typeface="Poppins Light" pitchFamily="2" charset="77"/>
                <a:cs typeface="Poppins Light" pitchFamily="2" charset="77"/>
              </a:rPr>
              <a:t> package</a:t>
            </a:r>
          </a:p>
          <a:p>
            <a:pPr>
              <a:lnSpc>
                <a:spcPts val="1500"/>
              </a:lnSpc>
            </a:pPr>
            <a:r>
              <a:rPr lang="en-GB" sz="1350" dirty="0">
                <a:solidFill>
                  <a:srgbClr val="005FAA"/>
                </a:solidFill>
                <a:latin typeface="Poppins Light" pitchFamily="2" charset="77"/>
                <a:cs typeface="Poppins Light" pitchFamily="2" charset="77"/>
              </a:rPr>
              <a:t>Third party application</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7" y="2705617"/>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6" y="316999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67100"/>
            <a:ext cx="1869507" cy="242395"/>
          </a:xfrm>
          <a:solidFill>
            <a:srgbClr val="D0C9FF"/>
          </a:solidFill>
        </p:spPr>
        <p:txBody>
          <a:bodyPr/>
          <a:lstStyle/>
          <a:p>
            <a:r>
              <a:rPr lang="en-US" sz="1350" b="1" dirty="0">
                <a:solidFill>
                  <a:srgbClr val="8480BB"/>
                </a:solidFill>
              </a:rPr>
              <a:t>Capacity Development</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431834"/>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361340"/>
            <a:ext cx="1697297" cy="472667"/>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Build, improve and retain skills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b="1" dirty="0">
                <a:solidFill>
                  <a:srgbClr val="005FAA"/>
                </a:solidFill>
                <a:latin typeface="Poppins"/>
                <a:cs typeface="Poppins" pitchFamily="2" charset="77"/>
              </a:rPr>
              <a:t>OBIS CASE STUDIES</a:t>
            </a:r>
            <a:endParaRPr lang="en-US" dirty="0">
              <a:solidFill>
                <a:srgbClr val="005FAA"/>
              </a:solidFill>
              <a:highlight>
                <a:srgbClr val="FFFF00"/>
              </a:highlight>
              <a:latin typeface="Poppins"/>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879397"/>
            <a:ext cx="2035720" cy="4438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376633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Medium" pitchFamily="2" charset="77"/>
                <a:cs typeface="Poppins Medium" pitchFamily="2" charset="77"/>
              </a:rPr>
              <a:t>Climate</a:t>
            </a:r>
            <a:r>
              <a:rPr lang="en-GB" sz="3600" b="1" dirty="0">
                <a:solidFill>
                  <a:srgbClr val="005FAA"/>
                </a:solidFill>
                <a:latin typeface="Poppins Medium" pitchFamily="2" charset="77"/>
                <a:cs typeface="Poppins Medium" pitchFamily="2" charset="77"/>
              </a:rPr>
              <a:t> </a:t>
            </a:r>
          </a:p>
          <a:p>
            <a:pPr defTabSz="685800">
              <a:lnSpc>
                <a:spcPts val="3645"/>
              </a:lnSpc>
              <a:buClrTx/>
            </a:pPr>
            <a:r>
              <a:rPr lang="en-GB" sz="3600" b="1" dirty="0">
                <a:solidFill>
                  <a:srgbClr val="005FAA"/>
                </a:solidFill>
                <a:latin typeface="Poppins Medium" pitchFamily="2" charset="77"/>
                <a:cs typeface="Poppins Medium" pitchFamily="2" charset="77"/>
              </a:rPr>
              <a:t>and Biodiversity research</a:t>
            </a:r>
            <a:endParaRPr lang="en-US" sz="3600" b="1"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dirty="0">
                <a:solidFill>
                  <a:srgbClr val="005FAA"/>
                </a:solidFill>
                <a:latin typeface="Poppins" pitchFamily="2" charset="77"/>
                <a:cs typeface="Poppins" pitchFamily="2" charset="77"/>
              </a:rPr>
              <a:t>Climate change has altered the distribution ranges of marine species</a:t>
            </a: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14111" y="632409"/>
            <a:ext cx="1927013" cy="162206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en-US" sz="1050" b="1">
                <a:solidFill>
                  <a:srgbClr val="EA617F"/>
                </a:solidFill>
                <a:latin typeface="Poppins" pitchFamily="2" charset="77"/>
                <a:cs typeface="Poppins" pitchFamily="2" charset="77"/>
              </a:rPr>
              <a:t>“OBIS is really good at establishing trust with who collects the data and giving credit to scientists generating data. They magnify the effect of each contributor so that each scientist is properly acknowledged.”</a:t>
            </a:r>
            <a:endParaRPr lang="en-US" sz="1050" b="1" dirty="0">
              <a:solidFill>
                <a:srgbClr val="EA617F"/>
              </a:solidFill>
              <a:highlight>
                <a:srgbClr val="FFFF00"/>
              </a:highlight>
              <a:latin typeface="Poppins" pitchFamily="2" charset="77"/>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900" kern="1200">
                <a:solidFill>
                  <a:prstClr val="white"/>
                </a:solidFill>
                <a:latin typeface="Poppins" pitchFamily="2" charset="77"/>
                <a:ea typeface="+mn-ea"/>
                <a:cs typeface="Poppins" pitchFamily="2" charset="77"/>
              </a:rPr>
              <a:t>Maria Dornelas </a:t>
            </a:r>
          </a:p>
          <a:p>
            <a:pPr defTabSz="685800">
              <a:lnSpc>
                <a:spcPts val="1125"/>
              </a:lnSpc>
              <a:buClrTx/>
            </a:pPr>
            <a:r>
              <a:rPr lang="en-PT" sz="900" kern="1200">
                <a:solidFill>
                  <a:srgbClr val="005FAA"/>
                </a:solidFill>
                <a:latin typeface="Poppins Light" pitchFamily="2" charset="77"/>
                <a:ea typeface="+mn-ea"/>
                <a:cs typeface="Poppins Light" pitchFamily="2" charset="77"/>
              </a:rPr>
              <a:t>University of St. Andrews, UK</a:t>
            </a: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Conservation</a:t>
            </a:r>
            <a:r>
              <a:rPr lang="en-GB" sz="3600" b="1" dirty="0">
                <a:solidFill>
                  <a:srgbClr val="005FAA"/>
                </a:solidFill>
                <a:latin typeface="Poppins SemiBold" pitchFamily="2" charset="77"/>
                <a:cs typeface="Poppins SemiBold" pitchFamily="2" charset="77"/>
              </a:rPr>
              <a:t> of Ecologically Significant Areas</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3001854"/>
            <a:ext cx="1927013" cy="166420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Combining OBIS data on species diversity, richness and endemicity, with environmental data, researchers identified 30% of the ocean area as having immediate concern for conservation.</a:t>
            </a:r>
            <a:endParaRPr lang="en-US" sz="1350" dirty="0">
              <a:solidFill>
                <a:srgbClr val="005FAA"/>
              </a:solidFill>
              <a:latin typeface="Poppins" pitchFamily="2" charset="77"/>
              <a:cs typeface="Poppins" pitchFamily="2" charset="77"/>
            </a:endParaRPr>
          </a:p>
        </p:txBody>
      </p:sp>
      <p:sp>
        <p:nvSpPr>
          <p:cNvPr id="14" name="Rectangle 13">
            <a:extLst>
              <a:ext uri="{FF2B5EF4-FFF2-40B4-BE49-F238E27FC236}">
                <a16:creationId xmlns:a16="http://schemas.microsoft.com/office/drawing/2014/main" id="{0D549AC2-E93F-3A45-947D-5AA559F254D9}"/>
              </a:ext>
            </a:extLst>
          </p:cNvPr>
          <p:cNvSpPr/>
          <p:nvPr/>
        </p:nvSpPr>
        <p:spPr>
          <a:xfrm>
            <a:off x="7220607" y="2656490"/>
            <a:ext cx="1442545" cy="165538"/>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220607" y="1151620"/>
            <a:ext cx="1676530" cy="134616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 have used OBIS data multiple times.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It is marvelous.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The </a:t>
            </a:r>
            <a:r>
              <a:rPr lang="en-US" sz="1050" b="1" dirty="0" err="1">
                <a:solidFill>
                  <a:srgbClr val="8480BB"/>
                </a:solidFill>
                <a:latin typeface="Poppins" pitchFamily="2" charset="77"/>
                <a:cs typeface="Poppins" pitchFamily="2" charset="77"/>
              </a:rPr>
              <a:t>standardisation</a:t>
            </a:r>
            <a:r>
              <a:rPr lang="en-US" sz="1050" b="1" dirty="0">
                <a:solidFill>
                  <a:srgbClr val="8480BB"/>
                </a:solidFill>
                <a:latin typeface="Poppins" pitchFamily="2" charset="77"/>
                <a:cs typeface="Poppins" pitchFamily="2" charset="77"/>
              </a:rPr>
              <a:t> by OBIS nodes makes data comparable and adds real value and depth to our research.”</a:t>
            </a:r>
          </a:p>
        </p:txBody>
      </p:sp>
      <p:sp>
        <p:nvSpPr>
          <p:cNvPr id="17" name="Rectangle 16">
            <a:extLst>
              <a:ext uri="{FF2B5EF4-FFF2-40B4-BE49-F238E27FC236}">
                <a16:creationId xmlns:a16="http://schemas.microsoft.com/office/drawing/2014/main" id="{04B4A13D-E848-4346-92C0-3557FCADCB3F}"/>
              </a:ext>
            </a:extLst>
          </p:cNvPr>
          <p:cNvSpPr/>
          <p:nvPr/>
        </p:nvSpPr>
        <p:spPr>
          <a:xfrm>
            <a:off x="7281905" y="2676217"/>
            <a:ext cx="1105352" cy="571480"/>
          </a:xfrm>
          <a:prstGeom prst="rect">
            <a:avLst/>
          </a:prstGeom>
        </p:spPr>
        <p:txBody>
          <a:bodyPr lIns="0" tIns="0" rIns="0" bIns="0"/>
          <a:lstStyle/>
          <a:p>
            <a:pPr defTabSz="685800">
              <a:lnSpc>
                <a:spcPts val="1125"/>
              </a:lnSpc>
              <a:buClrTx/>
            </a:pPr>
            <a:r>
              <a:rPr lang="en-GB" sz="900" kern="1200">
                <a:solidFill>
                  <a:prstClr val="white"/>
                </a:solidFill>
                <a:latin typeface="Poppins" pitchFamily="2" charset="77"/>
                <a:ea typeface="+mn-ea"/>
                <a:cs typeface="Poppins" pitchFamily="2" charset="77"/>
              </a:rPr>
              <a:t>Mark Costello</a:t>
            </a:r>
          </a:p>
          <a:p>
            <a:pPr defTabSz="685800">
              <a:lnSpc>
                <a:spcPts val="1125"/>
              </a:lnSpc>
              <a:buClrTx/>
            </a:pPr>
            <a:r>
              <a:rPr lang="en-GB" sz="900" kern="1200">
                <a:solidFill>
                  <a:srgbClr val="005FAA"/>
                </a:solidFill>
                <a:latin typeface="Poppins Light" pitchFamily="2" charset="77"/>
                <a:ea typeface="+mn-ea"/>
                <a:cs typeface="Poppins Light" pitchFamily="2" charset="77"/>
              </a:rPr>
              <a:t>University of Auckland, New Zealand</a:t>
            </a:r>
            <a:endParaRPr lang="en-PT" sz="900" kern="120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145066"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365773" y="465535"/>
            <a:ext cx="5644732"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553886" y="907354"/>
            <a:ext cx="1806929"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259954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Private</a:t>
            </a:r>
            <a:r>
              <a:rPr lang="en-GB" sz="3600" b="1" dirty="0">
                <a:solidFill>
                  <a:srgbClr val="005FAA"/>
                </a:solidFill>
                <a:latin typeface="Poppins SemiBold" pitchFamily="2" charset="77"/>
                <a:cs typeface="Poppins SemiBold" pitchFamily="2" charset="77"/>
              </a:rPr>
              <a:t> Sector Usage</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6" y="3052788"/>
            <a:ext cx="1871832"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Ecological impact assessments are now essential to unite economic considerations with ecological concerns</a:t>
            </a:r>
            <a:endParaRPr lang="en-US" sz="1350" dirty="0">
              <a:solidFill>
                <a:srgbClr val="005FAA"/>
              </a:solidFill>
              <a:latin typeface="Poppins" pitchFamily="2" charset="77"/>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50" y="212651"/>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IN YOUR REGION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8425" y="769349"/>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FFFFFF"/>
                </a:solidFill>
                <a:latin typeface="Raleway"/>
                <a:ea typeface="Raleway"/>
                <a:cs typeface="Raleway"/>
                <a:sym typeface="Raleway"/>
              </a:rPr>
              <a:t>Together, OTN and its collaborators are tracking oceans, connecting people and transforming knowledge</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1697034"/>
            <a:ext cx="1767852" cy="1318956"/>
          </a:xfrm>
          <a:prstGeom prst="rect">
            <a:avLst/>
          </a:prstGeom>
          <a:noFill/>
          <a:ln>
            <a:noFill/>
          </a:ln>
        </p:spPr>
      </p:pic>
      <p:sp>
        <p:nvSpPr>
          <p:cNvPr id="177" name="Google Shape;177;p23"/>
          <p:cNvSpPr/>
          <p:nvPr/>
        </p:nvSpPr>
        <p:spPr>
          <a:xfrm>
            <a:off x="13924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1"/>
          </p:nvPr>
        </p:nvSpPr>
        <p:spPr>
          <a:xfrm>
            <a:off x="1451525" y="3063534"/>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1E3566"/>
                </a:solidFill>
                <a:latin typeface="Montserrat"/>
                <a:ea typeface="Montserrat"/>
                <a:cs typeface="Montserrat"/>
                <a:sym typeface="Montserrat"/>
              </a:rPr>
              <a:t>TRACK</a:t>
            </a:r>
            <a:r>
              <a:rPr lang="en" sz="1000">
                <a:solidFill>
                  <a:srgbClr val="000000"/>
                </a:solidFill>
                <a:latin typeface="Lato Light"/>
                <a:ea typeface="Lato Light"/>
                <a:cs typeface="Lato Light"/>
                <a:sym typeface="Lato Light"/>
              </a:rPr>
              <a:t> </a:t>
            </a:r>
            <a:br>
              <a:rPr lang="en" sz="1000">
                <a:solidFill>
                  <a:srgbClr val="000000"/>
                </a:solidFill>
                <a:latin typeface="Lato Light"/>
                <a:ea typeface="Lato Light"/>
                <a:cs typeface="Lato Light"/>
                <a:sym typeface="Lato Light"/>
              </a:rPr>
            </a:br>
            <a:r>
              <a:rPr lang="en" sz="800">
                <a:solidFill>
                  <a:srgbClr val="000000"/>
                </a:solidFill>
                <a:latin typeface="Lato Light"/>
                <a:ea typeface="Lato Light"/>
                <a:cs typeface="Lato Light"/>
                <a:sym typeface="Lato Light"/>
              </a:rPr>
              <a:t>Using electronic tags to track more than 225 keystone, commercially important and endangered species.</a:t>
            </a:r>
            <a:endParaRPr sz="800">
              <a:solidFill>
                <a:srgbClr val="000000"/>
              </a:solidFill>
              <a:latin typeface="Lato Light"/>
              <a:ea typeface="Lato Light"/>
              <a:cs typeface="Lato Light"/>
              <a:sym typeface="Lato Light"/>
            </a:endParaRPr>
          </a:p>
        </p:txBody>
      </p:sp>
      <p:sp>
        <p:nvSpPr>
          <p:cNvPr id="179" name="Google Shape;179;p23"/>
          <p:cNvSpPr/>
          <p:nvPr/>
        </p:nvSpPr>
        <p:spPr>
          <a:xfrm>
            <a:off x="3688050"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983575" y="3015983"/>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3732425" y="3063534"/>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Connecting infrastructure, communities, resources, researchers, policy-makers, industry, and other stakeholders at local and global scales</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063534"/>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TRANSFORM</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Transforming our understanding of the oceans by developing global data standards and a paradigm of collaborative research and management.</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1697034"/>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1697034"/>
            <a:ext cx="1767851" cy="1318958"/>
          </a:xfrm>
          <a:prstGeom prst="rect">
            <a:avLst/>
          </a:prstGeom>
          <a:noFill/>
          <a:ln>
            <a:noFill/>
          </a:ln>
        </p:spPr>
      </p:pic>
      <p:pic>
        <p:nvPicPr>
          <p:cNvPr id="3" name="Picture 2" descr="Map&#10;&#10;Description automatically generated">
            <a:extLst>
              <a:ext uri="{FF2B5EF4-FFF2-40B4-BE49-F238E27FC236}">
                <a16:creationId xmlns:a16="http://schemas.microsoft.com/office/drawing/2014/main" id="{077161D2-AA49-4C11-AB8A-EE23E7204310}"/>
              </a:ext>
            </a:extLst>
          </p:cNvPr>
          <p:cNvPicPr>
            <a:picLocks noChangeAspect="1"/>
          </p:cNvPicPr>
          <p:nvPr/>
        </p:nvPicPr>
        <p:blipFill>
          <a:blip r:embed="rId8"/>
          <a:stretch>
            <a:fillRect/>
          </a:stretch>
        </p:blipFill>
        <p:spPr>
          <a:xfrm>
            <a:off x="1355823" y="740031"/>
            <a:ext cx="6462303" cy="4403469"/>
          </a:xfrm>
          <a:prstGeom prst="rect">
            <a:avLst/>
          </a:prstGeom>
        </p:spPr>
      </p:pic>
      <p:pic>
        <p:nvPicPr>
          <p:cNvPr id="5" name="Picture 4" descr="Map&#10;&#10;Description automatically generated">
            <a:extLst>
              <a:ext uri="{FF2B5EF4-FFF2-40B4-BE49-F238E27FC236}">
                <a16:creationId xmlns:a16="http://schemas.microsoft.com/office/drawing/2014/main" id="{F0F7B065-DD40-4A4A-91EC-27D1FE9838C1}"/>
              </a:ext>
            </a:extLst>
          </p:cNvPr>
          <p:cNvPicPr>
            <a:picLocks noChangeAspect="1"/>
          </p:cNvPicPr>
          <p:nvPr/>
        </p:nvPicPr>
        <p:blipFill>
          <a:blip r:embed="rId9"/>
          <a:stretch>
            <a:fillRect/>
          </a:stretch>
        </p:blipFill>
        <p:spPr>
          <a:xfrm>
            <a:off x="1339786" y="735264"/>
            <a:ext cx="5540337" cy="4408236"/>
          </a:xfrm>
          <a:prstGeom prst="rect">
            <a:avLst/>
          </a:prstGeom>
        </p:spPr>
      </p:pic>
      <p:pic>
        <p:nvPicPr>
          <p:cNvPr id="7" name="Picture 6" descr="Map&#10;&#10;Description automatically generated">
            <a:extLst>
              <a:ext uri="{FF2B5EF4-FFF2-40B4-BE49-F238E27FC236}">
                <a16:creationId xmlns:a16="http://schemas.microsoft.com/office/drawing/2014/main" id="{FFB283F0-D11B-4751-8252-89271084443A}"/>
              </a:ext>
            </a:extLst>
          </p:cNvPr>
          <p:cNvPicPr>
            <a:picLocks noChangeAspect="1"/>
          </p:cNvPicPr>
          <p:nvPr/>
        </p:nvPicPr>
        <p:blipFill>
          <a:blip r:embed="rId10"/>
          <a:stretch>
            <a:fillRect/>
          </a:stretch>
        </p:blipFill>
        <p:spPr>
          <a:xfrm>
            <a:off x="3105050" y="728658"/>
            <a:ext cx="4711660" cy="4509319"/>
          </a:xfrm>
          <a:prstGeom prst="rect">
            <a:avLst/>
          </a:prstGeom>
        </p:spPr>
      </p:pic>
    </p:spTree>
    <p:extLst>
      <p:ext uri="{BB962C8B-B14F-4D97-AF65-F5344CB8AC3E}">
        <p14:creationId xmlns:p14="http://schemas.microsoft.com/office/powerpoint/2010/main" val="366921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5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23666" y="2268979"/>
            <a:ext cx="2923575" cy="457200"/>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srgbClr val="005FAA"/>
                </a:solidFill>
                <a:latin typeface="Poppins SemiBold" pitchFamily="2" charset="77"/>
                <a:cs typeface="Poppins SemiBold" pitchFamily="2" charset="77"/>
              </a:rPr>
              <a:t>Regional</a:t>
            </a:r>
          </a:p>
          <a:p>
            <a:pPr defTabSz="685800">
              <a:lnSpc>
                <a:spcPts val="3645"/>
              </a:lnSpc>
              <a:buClrTx/>
            </a:pPr>
            <a:r>
              <a:rPr lang="en-GB" sz="3600" b="1" dirty="0">
                <a:solidFill>
                  <a:srgbClr val="005FAA"/>
                </a:solidFill>
                <a:latin typeface="Poppins SemiBold" pitchFamily="2" charset="77"/>
                <a:cs typeface="Poppins SemiBold" pitchFamily="2" charset="77"/>
              </a:rPr>
              <a:t>and Global Ocean </a:t>
            </a:r>
            <a:r>
              <a:rPr lang="en-GB" sz="3600" b="1" dirty="0">
                <a:solidFill>
                  <a:prstClr val="white"/>
                </a:solidFill>
                <a:latin typeface="Poppins SemiBold" pitchFamily="2" charset="77"/>
                <a:cs typeface="Poppins SemiBold" pitchFamily="2" charset="77"/>
              </a:rPr>
              <a:t>Governance</a:t>
            </a:r>
            <a:endParaRPr lang="en-US" sz="3600" dirty="0">
              <a:solidFill>
                <a:prstClr val="white"/>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3043999"/>
            <a:ext cx="1871832" cy="115182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Regional and global policies base their decisions either directly on OBIS data or on research, which employs OBIS data.</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580875"/>
            <a:ext cx="2309647" cy="148017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“Sharing of knowledge</a:t>
            </a:r>
          </a:p>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(e.g., OBIS) and open access to information and data streams, particularly across sectors, should be encouraged in order to ensure that the data collected are made available to all.”</a:t>
            </a:r>
          </a:p>
        </p:txBody>
      </p:sp>
      <p:sp>
        <p:nvSpPr>
          <p:cNvPr id="14" name="Rectangle 13">
            <a:extLst>
              <a:ext uri="{FF2B5EF4-FFF2-40B4-BE49-F238E27FC236}">
                <a16:creationId xmlns:a16="http://schemas.microsoft.com/office/drawing/2014/main" id="{761BBC93-7A52-514C-B93E-194C969339F6}"/>
              </a:ext>
            </a:extLst>
          </p:cNvPr>
          <p:cNvSpPr/>
          <p:nvPr/>
        </p:nvSpPr>
        <p:spPr>
          <a:xfrm>
            <a:off x="6454213" y="2235276"/>
            <a:ext cx="1775386" cy="169459"/>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2nd UN World Ocean Assessment</a:t>
            </a:r>
            <a:endParaRPr lang="en-PT" sz="900" kern="1200" dirty="0">
              <a:solidFill>
                <a:prstClr val="white"/>
              </a:solidFill>
              <a:latin typeface="Poppins Light" pitchFamily="2" charset="77"/>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Thanks</a:t>
            </a:r>
          </a:p>
        </p:txBody>
      </p:sp>
    </p:spTree>
    <p:extLst>
      <p:ext uri="{BB962C8B-B14F-4D97-AF65-F5344CB8AC3E}">
        <p14:creationId xmlns:p14="http://schemas.microsoft.com/office/powerpoint/2010/main" val="590456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extLst>
      <p:ext uri="{BB962C8B-B14F-4D97-AF65-F5344CB8AC3E}">
        <p14:creationId xmlns:p14="http://schemas.microsoft.com/office/powerpoint/2010/main" val="520333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en-US" sz="2400" b="1" kern="1200" dirty="0">
                <a:solidFill>
                  <a:prstClr val="white"/>
                </a:solidFill>
                <a:latin typeface="Calibri"/>
                <a:ea typeface="+mn-ea"/>
                <a:cs typeface="+mn-cs"/>
              </a:rPr>
              <a:t>Introduction to </a:t>
            </a:r>
            <a:r>
              <a:rPr lang="en-US" sz="2400" b="1" kern="1200" dirty="0" err="1">
                <a:solidFill>
                  <a:prstClr val="white"/>
                </a:solidFill>
                <a:latin typeface="Calibri"/>
                <a:ea typeface="+mn-ea"/>
                <a:cs typeface="+mn-cs"/>
              </a:rPr>
              <a:t>WoRMS</a:t>
            </a:r>
            <a:r>
              <a:rPr lang="en-US" sz="2400" b="1" kern="1200" dirty="0">
                <a:solidFill>
                  <a:prstClr val="white"/>
                </a:solidFill>
                <a:latin typeface="Calibri"/>
                <a:ea typeface="+mn-ea"/>
                <a:cs typeface="+mn-cs"/>
              </a:rPr>
              <a:t>,</a:t>
            </a:r>
          </a:p>
          <a:p>
            <a:pPr defTabSz="685800">
              <a:spcBef>
                <a:spcPct val="0"/>
              </a:spcBef>
              <a:buClrTx/>
              <a:defRPr/>
            </a:pPr>
            <a:r>
              <a:rPr lang="en-US" sz="2400" b="1" kern="1200" dirty="0">
                <a:solidFill>
                  <a:prstClr val="white"/>
                </a:solidFill>
                <a:latin typeface="Calibri"/>
                <a:ea typeface="+mn-ea"/>
                <a:cs typeface="+mn-cs"/>
              </a:rPr>
              <a:t>the World Register of Marine Species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a:t>WoRMS in a nutshell</a:t>
            </a:r>
          </a:p>
        </p:txBody>
      </p:sp>
      <p:sp>
        <p:nvSpPr>
          <p:cNvPr id="3" name="Content Placeholder 2"/>
          <p:cNvSpPr>
            <a:spLocks noGrp="1"/>
          </p:cNvSpPr>
          <p:nvPr>
            <p:ph idx="1"/>
          </p:nvPr>
        </p:nvSpPr>
        <p:spPr>
          <a:xfrm>
            <a:off x="2241984" y="1305222"/>
            <a:ext cx="5462364" cy="3264749"/>
          </a:xfrm>
        </p:spPr>
        <p:txBody>
          <a:bodyPr>
            <a:normAutofit fontScale="92500" lnSpcReduction="10000"/>
          </a:bodyPr>
          <a:lstStyle/>
          <a:p>
            <a:pPr marL="0" indent="0">
              <a:buNone/>
            </a:pPr>
            <a:r>
              <a:rPr lang="nl-BE" sz="1600" dirty="0"/>
              <a:t>Not just a name-index, but expert-based taxonomic database</a:t>
            </a:r>
          </a:p>
          <a:p>
            <a:pPr lvl="1"/>
            <a:r>
              <a:rPr lang="nl-BE" sz="1600" dirty="0"/>
              <a:t>&gt;400 </a:t>
            </a:r>
            <a:r>
              <a:rPr lang="nl-BE" sz="1600" dirty="0" err="1"/>
              <a:t>taxonomic</a:t>
            </a:r>
            <a:r>
              <a:rPr lang="nl-BE" sz="1600" dirty="0"/>
              <a:t> editors</a:t>
            </a:r>
          </a:p>
          <a:p>
            <a:pPr lvl="1"/>
            <a:r>
              <a:rPr lang="nl-BE" sz="1600" dirty="0" err="1"/>
              <a:t>Elected</a:t>
            </a:r>
            <a:r>
              <a:rPr lang="nl-BE" sz="1600" dirty="0"/>
              <a:t> </a:t>
            </a:r>
            <a:r>
              <a:rPr lang="nl-BE" sz="1600" dirty="0" err="1"/>
              <a:t>Steering</a:t>
            </a:r>
            <a:r>
              <a:rPr lang="nl-BE" sz="1600" dirty="0"/>
              <a:t> </a:t>
            </a:r>
            <a:r>
              <a:rPr lang="nl-BE" sz="1600" dirty="0" err="1"/>
              <a:t>Committee</a:t>
            </a:r>
            <a:r>
              <a:rPr lang="nl-BE" sz="1600" dirty="0"/>
              <a:t> (SC) (12+1 members)</a:t>
            </a:r>
          </a:p>
          <a:p>
            <a:pPr lvl="1"/>
            <a:r>
              <a:rPr lang="nl-BE" sz="1600" dirty="0"/>
              <a:t>Data management team</a:t>
            </a:r>
          </a:p>
          <a:p>
            <a:r>
              <a:rPr lang="nl-BE" sz="1600" dirty="0"/>
              <a:t>Permanent host </a:t>
            </a:r>
            <a:r>
              <a:rPr lang="nl-BE" sz="1600" dirty="0" err="1"/>
              <a:t>institute</a:t>
            </a:r>
            <a:r>
              <a:rPr lang="nl-BE" sz="1600" dirty="0"/>
              <a:t>: VLIZ =&gt; “</a:t>
            </a:r>
            <a:r>
              <a:rPr lang="nl-BE" sz="1600" i="1" dirty="0" err="1"/>
              <a:t>here</a:t>
            </a:r>
            <a:r>
              <a:rPr lang="nl-BE" sz="1600" i="1" dirty="0"/>
              <a:t> </a:t>
            </a:r>
            <a:r>
              <a:rPr lang="nl-BE" sz="1600" i="1" dirty="0" err="1"/>
              <a:t>to</a:t>
            </a:r>
            <a:r>
              <a:rPr lang="nl-BE" sz="1600" i="1" dirty="0"/>
              <a:t> </a:t>
            </a:r>
            <a:r>
              <a:rPr lang="nl-BE" sz="1600" i="1" dirty="0" err="1"/>
              <a:t>stay</a:t>
            </a:r>
            <a:r>
              <a:rPr lang="nl-BE" sz="1600" dirty="0"/>
              <a:t>”</a:t>
            </a:r>
          </a:p>
          <a:p>
            <a:r>
              <a:rPr lang="nl-BE" sz="1600" dirty="0"/>
              <a:t>Web-</a:t>
            </a:r>
            <a:r>
              <a:rPr lang="nl-BE" sz="1600" dirty="0" err="1"/>
              <a:t>based</a:t>
            </a:r>
            <a:r>
              <a:rPr lang="nl-BE" sz="1600" dirty="0"/>
              <a:t> system, </a:t>
            </a:r>
            <a:r>
              <a:rPr lang="nl-BE" sz="1600" dirty="0" err="1"/>
              <a:t>including</a:t>
            </a:r>
            <a:r>
              <a:rPr lang="nl-BE" sz="1600" dirty="0"/>
              <a:t> web-services</a:t>
            </a:r>
          </a:p>
          <a:p>
            <a:r>
              <a:rPr lang="nl-BE" sz="1600" dirty="0"/>
              <a:t>International </a:t>
            </a:r>
            <a:r>
              <a:rPr lang="nl-BE" sz="1600" dirty="0" err="1"/>
              <a:t>standards</a:t>
            </a:r>
            <a:endParaRPr lang="nl-BE" sz="1600" dirty="0"/>
          </a:p>
          <a:p>
            <a:endParaRPr lang="nl-BE" sz="1600" dirty="0"/>
          </a:p>
          <a:p>
            <a:r>
              <a:rPr lang="nl-BE" sz="1600" dirty="0"/>
              <a:t>Background</a:t>
            </a:r>
          </a:p>
          <a:p>
            <a:pPr lvl="1"/>
            <a:r>
              <a:rPr lang="nl-BE" sz="1600" dirty="0"/>
              <a:t>2004: </a:t>
            </a:r>
            <a:r>
              <a:rPr lang="nl-BE" sz="1600" dirty="0" err="1"/>
              <a:t>MarBEF</a:t>
            </a:r>
            <a:r>
              <a:rPr lang="nl-BE" sz="1600" dirty="0"/>
              <a:t> EU FP6 =&gt; online European Register of Marine Species - ERMS</a:t>
            </a:r>
          </a:p>
          <a:p>
            <a:pPr lvl="1"/>
            <a:r>
              <a:rPr lang="nl-BE" sz="1600" dirty="0"/>
              <a:t>2007: </a:t>
            </a:r>
            <a:r>
              <a:rPr lang="nl-BE" sz="1600" dirty="0" err="1"/>
              <a:t>further</a:t>
            </a:r>
            <a:r>
              <a:rPr lang="nl-BE" sz="1600" dirty="0"/>
              <a:t> </a:t>
            </a:r>
            <a:r>
              <a:rPr lang="nl-BE" sz="1600" dirty="0" err="1"/>
              <a:t>development</a:t>
            </a:r>
            <a:r>
              <a:rPr lang="nl-BE" sz="1600" dirty="0"/>
              <a:t> </a:t>
            </a:r>
            <a:r>
              <a:rPr lang="nl-BE" sz="1600" dirty="0" err="1"/>
              <a:t>to</a:t>
            </a:r>
            <a:r>
              <a:rPr lang="nl-BE" sz="1600" dirty="0"/>
              <a:t> World Register</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1670917" y="3731687"/>
            <a:ext cx="853576" cy="367872"/>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1564651" y="4177676"/>
            <a:ext cx="1066108" cy="314178"/>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aims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to</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provide</a:t>
            </a:r>
            <a:r>
              <a:rPr lang="nl-NL" sz="1200" b="1" i="1" kern="1200" dirty="0">
                <a:solidFill>
                  <a:srgbClr val="004F61"/>
                </a:solidFill>
                <a:latin typeface="Calibri"/>
                <a:ea typeface="+mn-ea"/>
                <a:cs typeface="+mn-cs"/>
              </a:rPr>
              <a:t> the most </a:t>
            </a:r>
            <a:r>
              <a:rPr lang="nl-NL" sz="1200" b="1" i="1" kern="1200" dirty="0" err="1">
                <a:solidFill>
                  <a:srgbClr val="004F61"/>
                </a:solidFill>
                <a:latin typeface="Calibri"/>
                <a:ea typeface="+mn-ea"/>
                <a:cs typeface="+mn-cs"/>
              </a:rPr>
              <a:t>authoritative</a:t>
            </a:r>
            <a:r>
              <a:rPr lang="nl-NL" sz="1200" b="1" i="1" kern="1200" dirty="0">
                <a:solidFill>
                  <a:srgbClr val="004F61"/>
                </a:solidFill>
                <a:latin typeface="Calibri"/>
                <a:ea typeface="+mn-ea"/>
                <a:cs typeface="+mn-cs"/>
              </a:rPr>
              <a:t> list of </a:t>
            </a:r>
            <a:r>
              <a:rPr lang="nl-NL" sz="1200" b="1" i="1" kern="1200" dirty="0" err="1">
                <a:solidFill>
                  <a:srgbClr val="004F61"/>
                </a:solidFill>
                <a:latin typeface="Calibri"/>
                <a:ea typeface="+mn-ea"/>
                <a:cs typeface="+mn-cs"/>
              </a:rPr>
              <a:t>names</a:t>
            </a:r>
            <a:r>
              <a:rPr lang="nl-NL" sz="1200" b="1" i="1" kern="1200" dirty="0">
                <a:solidFill>
                  <a:srgbClr val="004F61"/>
                </a:solidFill>
                <a:latin typeface="Calibri"/>
                <a:ea typeface="+mn-ea"/>
                <a:cs typeface="+mn-cs"/>
              </a:rPr>
              <a:t> of </a:t>
            </a:r>
            <a:r>
              <a:rPr lang="nl-NL" sz="1200" b="1" i="1" kern="1200" dirty="0" err="1">
                <a:solidFill>
                  <a:srgbClr val="004F61"/>
                </a:solidFill>
                <a:latin typeface="Calibri"/>
                <a:ea typeface="+mn-ea"/>
                <a:cs typeface="+mn-cs"/>
              </a:rPr>
              <a:t>all</a:t>
            </a:r>
            <a:r>
              <a:rPr lang="nl-NL" sz="1200" b="1" i="1" kern="1200" dirty="0">
                <a:solidFill>
                  <a:srgbClr val="004F61"/>
                </a:solidFill>
                <a:latin typeface="Calibri"/>
                <a:ea typeface="+mn-ea"/>
                <a:cs typeface="+mn-cs"/>
              </a:rPr>
              <a:t> marine species </a:t>
            </a:r>
            <a:r>
              <a:rPr lang="nl-NL" sz="1200" b="1" i="1" kern="1200" dirty="0" err="1">
                <a:solidFill>
                  <a:srgbClr val="004F61"/>
                </a:solidFill>
                <a:latin typeface="Calibri"/>
                <a:ea typeface="+mn-ea"/>
                <a:cs typeface="+mn-cs"/>
              </a:rPr>
              <a:t>globally</a:t>
            </a:r>
            <a:r>
              <a:rPr lang="nl-NL" sz="1200" b="1" i="1" kern="1200" dirty="0">
                <a:solidFill>
                  <a:srgbClr val="004F61"/>
                </a:solidFill>
                <a:latin typeface="Calibri"/>
                <a:ea typeface="+mn-ea"/>
                <a:cs typeface="+mn-cs"/>
              </a:rPr>
              <a:t>, ever </a:t>
            </a:r>
            <a:r>
              <a:rPr lang="nl-NL" sz="1200" b="1" i="1" kern="1200" dirty="0" err="1">
                <a:solidFill>
                  <a:srgbClr val="004F61"/>
                </a:solidFill>
                <a:latin typeface="Calibri"/>
                <a:ea typeface="+mn-ea"/>
                <a:cs typeface="+mn-cs"/>
              </a:rPr>
              <a:t>published</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0661" y="466811"/>
            <a:ext cx="6080377" cy="4211174"/>
            <a:chOff x="714587" y="260648"/>
            <a:chExt cx="8107169" cy="5614898"/>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237204"/>
              <a:ext cx="3429018"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Externally</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hosted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err="1">
                  <a:latin typeface="Calibri" pitchFamily="34" charset="0"/>
                  <a:cs typeface="Arial" pitchFamily="34" charset="0"/>
                </a:rPr>
                <a:t>and</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managed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a:latin typeface="Calibri" pitchFamily="34" charset="0"/>
                  <a:cs typeface="Arial" pitchFamily="34" charset="0"/>
                </a:rPr>
                <a:t>species databases</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490568"/>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325860" y="385503"/>
              <a:ext cx="2419849" cy="274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1200" b="1" i="1" dirty="0">
                  <a:solidFill>
                    <a:srgbClr val="777777"/>
                  </a:solidFill>
                  <a:latin typeface="Calibri" pitchFamily="34" charset="0"/>
                  <a:cs typeface="Arial" pitchFamily="34" charset="0"/>
                </a:rPr>
                <a:t>Databases </a:t>
              </a:r>
              <a:r>
                <a:rPr lang="nl-NL" altLang="nl-BE" sz="1200" b="1" i="1" dirty="0" err="1">
                  <a:solidFill>
                    <a:srgbClr val="777777"/>
                  </a:solidFill>
                  <a:latin typeface="Calibri" pitchFamily="34" charset="0"/>
                  <a:cs typeface="Arial" pitchFamily="34" charset="0"/>
                </a:rPr>
                <a:t>hosted</a:t>
              </a:r>
              <a:r>
                <a:rPr lang="nl-NL" altLang="nl-BE" sz="1200" b="1" i="1" dirty="0">
                  <a:solidFill>
                    <a:srgbClr val="777777"/>
                  </a:solidFill>
                  <a:latin typeface="Calibri" pitchFamily="34" charset="0"/>
                  <a:cs typeface="Arial" pitchFamily="34" charset="0"/>
                </a:rPr>
                <a:t> at VLIZ</a:t>
              </a:r>
              <a:endParaRPr lang="nl-BE" altLang="nl-BE" sz="120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Aphia</a:t>
              </a:r>
              <a:r>
                <a:rPr lang="nl-NL" altLang="nl-BE" sz="2100" b="1" dirty="0">
                  <a:solidFill>
                    <a:srgbClr val="000099"/>
                  </a:solidFill>
                  <a:latin typeface="Calibri" pitchFamily="34" charset="0"/>
                  <a:cs typeface="Arial" pitchFamily="34" charset="0"/>
                </a:rPr>
                <a:t> platform</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2" cy="1339356"/>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365609"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6" name="TextBox 5"/>
          <p:cNvSpPr txBox="1"/>
          <p:nvPr/>
        </p:nvSpPr>
        <p:spPr>
          <a:xfrm>
            <a:off x="5720235" y="4792315"/>
            <a:ext cx="2029100" cy="253916"/>
          </a:xfrm>
          <a:prstGeom prst="rect">
            <a:avLst/>
          </a:prstGeom>
          <a:noFill/>
        </p:spPr>
        <p:txBody>
          <a:bodyPr wrap="square" rtlCol="0">
            <a:spAutoFit/>
          </a:bodyPr>
          <a:lstStyle/>
          <a:p>
            <a:pPr algn="r"/>
            <a:r>
              <a:rPr lang="nl-BE" sz="1050" i="1" dirty="0"/>
              <a:t>Vandepitte et al., 2015</a:t>
            </a:r>
          </a:p>
        </p:txBody>
      </p:sp>
      <p:sp>
        <p:nvSpPr>
          <p:cNvPr id="81" name="TextBox 80">
            <a:extLst>
              <a:ext uri="{FF2B5EF4-FFF2-40B4-BE49-F238E27FC236}">
                <a16:creationId xmlns:a16="http://schemas.microsoft.com/office/drawing/2014/main" id="{BBACA3EA-27D8-4FC1-86A3-EF8DFADF3EF6}"/>
              </a:ext>
            </a:extLst>
          </p:cNvPr>
          <p:cNvSpPr txBox="1"/>
          <p:nvPr/>
        </p:nvSpPr>
        <p:spPr>
          <a:xfrm>
            <a:off x="748058" y="4686691"/>
            <a:ext cx="4572000" cy="369332"/>
          </a:xfrm>
          <a:prstGeom prst="rect">
            <a:avLst/>
          </a:prstGeom>
          <a:noFill/>
        </p:spPr>
        <p:txBody>
          <a:bodyPr wrap="square">
            <a:spAutoFit/>
          </a:bodyPr>
          <a:lstStyle/>
          <a:p>
            <a:r>
              <a:rPr lang="en-CA" sz="1800" i="0" strike="noStrike" dirty="0">
                <a:solidFill>
                  <a:schemeClr val="tx1">
                    <a:lumMod val="50000"/>
                    <a:lumOff val="50000"/>
                  </a:schemeClr>
                </a:solidFill>
                <a:effectLst/>
                <a:latin typeface="+mn-lt"/>
              </a:rPr>
              <a:t>DOI: 10.3390/jmse3041448</a:t>
            </a:r>
            <a:endParaRPr lang="en-CA" sz="1800" dirty="0">
              <a:solidFill>
                <a:schemeClr val="tx1">
                  <a:lumMod val="50000"/>
                  <a:lumOff val="50000"/>
                </a:schemeClr>
              </a:solidFill>
              <a:latin typeface="+mn-lt"/>
            </a:endParaRPr>
          </a:p>
        </p:txBody>
      </p:sp>
    </p:spTree>
    <p:extLst>
      <p:ext uri="{BB962C8B-B14F-4D97-AF65-F5344CB8AC3E}">
        <p14:creationId xmlns:p14="http://schemas.microsoft.com/office/powerpoint/2010/main" val="1124414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1574663" cy="415498"/>
          </a:xfrm>
          <a:prstGeom prst="rect">
            <a:avLst/>
          </a:prstGeom>
          <a:noFill/>
        </p:spPr>
        <p:txBody>
          <a:bodyPr wrap="square" rtlCol="0">
            <a:spAutoFit/>
          </a:bodyPr>
          <a:lstStyle/>
          <a:p>
            <a:r>
              <a:rPr lang="nl-BE" sz="1050" b="1" dirty="0" err="1"/>
              <a:t>WoRMS</a:t>
            </a:r>
            <a:r>
              <a:rPr lang="nl-BE" sz="1050" b="1" dirty="0"/>
              <a:t> </a:t>
            </a:r>
            <a:r>
              <a:rPr lang="nl-BE" sz="1050" b="1" dirty="0" err="1"/>
              <a:t>structure</a:t>
            </a:r>
            <a:endParaRPr lang="nl-BE" sz="1050" b="1" dirty="0"/>
          </a:p>
          <a:p>
            <a:r>
              <a:rPr lang="nl-BE" sz="1050" b="1" dirty="0"/>
              <a:t>An </a:t>
            </a:r>
            <a:r>
              <a:rPr lang="nl-BE" sz="1050" b="1" dirty="0" err="1"/>
              <a:t>example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nl-BE" sz="2400" dirty="0"/>
              <a:t>WoRMS – supported by a large editorial network</a:t>
            </a:r>
          </a:p>
        </p:txBody>
      </p:sp>
      <p:sp>
        <p:nvSpPr>
          <p:cNvPr id="3" name="Content Placeholder 2"/>
          <p:cNvSpPr>
            <a:spLocks noGrp="1"/>
          </p:cNvSpPr>
          <p:nvPr>
            <p:ph idx="1"/>
          </p:nvPr>
        </p:nvSpPr>
        <p:spPr>
          <a:xfrm>
            <a:off x="1465312" y="573528"/>
            <a:ext cx="7283152" cy="3805070"/>
          </a:xfrm>
        </p:spPr>
        <p:txBody>
          <a:bodyPr/>
          <a:lstStyle/>
          <a:p>
            <a:r>
              <a:rPr lang="nl-BE" dirty="0" err="1"/>
              <a:t>Taxonomic</a:t>
            </a:r>
            <a:r>
              <a:rPr lang="nl-BE" dirty="0"/>
              <a:t> &amp; </a:t>
            </a:r>
            <a:r>
              <a:rPr lang="nl-BE" dirty="0" err="1"/>
              <a:t>thematic</a:t>
            </a:r>
            <a:r>
              <a:rPr lang="nl-BE" dirty="0"/>
              <a:t> editors</a:t>
            </a:r>
          </a:p>
          <a:p>
            <a:pPr marL="342900" lvl="1" indent="0">
              <a:buNone/>
            </a:pPr>
            <a:r>
              <a:rPr lang="nl-BE" dirty="0"/>
              <a:t>&gt; 400 people              	       	       &gt; 40 countries 		                     &gt; 190 institutes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management</a:t>
            </a:r>
          </a:p>
        </p:txBody>
      </p:sp>
      <p:sp>
        <p:nvSpPr>
          <p:cNvPr id="7" name="Content Placeholder 4"/>
          <p:cNvSpPr>
            <a:spLocks noGrp="1"/>
          </p:cNvSpPr>
          <p:nvPr>
            <p:ph idx="10"/>
          </p:nvPr>
        </p:nvSpPr>
        <p:spPr>
          <a:xfrm>
            <a:off x="2593689" y="855757"/>
            <a:ext cx="5064411" cy="3980315"/>
          </a:xfrm>
        </p:spPr>
        <p:txBody>
          <a:bodyPr/>
          <a:lstStyle/>
          <a:p>
            <a:r>
              <a:rPr lang="nl-BE" sz="1200" dirty="0"/>
              <a:t>Different levels…</a:t>
            </a:r>
          </a:p>
          <a:p>
            <a:pPr marL="214313" indent="-214313">
              <a:buFont typeface="Arial" pitchFamily="34" charset="0"/>
              <a:buChar char="•"/>
            </a:pPr>
            <a:r>
              <a:rPr lang="nl-BE" sz="1200" dirty="0" err="1"/>
              <a:t>WoRMS</a:t>
            </a:r>
            <a:r>
              <a:rPr lang="nl-BE" sz="1200" dirty="0"/>
              <a:t> </a:t>
            </a:r>
            <a:r>
              <a:rPr lang="nl-BE" sz="1200" dirty="0" err="1"/>
              <a:t>Steering</a:t>
            </a:r>
            <a:r>
              <a:rPr lang="nl-BE" sz="1200" dirty="0"/>
              <a:t> </a:t>
            </a:r>
            <a:r>
              <a:rPr lang="nl-BE" sz="1200" dirty="0" err="1"/>
              <a:t>Committee</a:t>
            </a:r>
            <a:endParaRPr lang="nl-BE" sz="1200" dirty="0"/>
          </a:p>
          <a:p>
            <a:pPr marL="214313" indent="-214313">
              <a:buFont typeface="Arial" pitchFamily="34" charset="0"/>
              <a:buChar char="•"/>
            </a:pPr>
            <a:r>
              <a:rPr lang="nl-BE" sz="1200" dirty="0" err="1"/>
              <a:t>WoRMS</a:t>
            </a:r>
            <a:r>
              <a:rPr lang="nl-BE" sz="1200" dirty="0"/>
              <a:t> editors</a:t>
            </a:r>
          </a:p>
          <a:p>
            <a:pPr marL="771525" lvl="1">
              <a:buFont typeface="Arial" pitchFamily="34" charset="0"/>
              <a:buChar char="•"/>
            </a:pPr>
            <a:r>
              <a:rPr lang="nl-BE" sz="900" dirty="0" err="1"/>
              <a:t>Taxonomic</a:t>
            </a:r>
            <a:r>
              <a:rPr lang="nl-BE" sz="900" dirty="0"/>
              <a:t> editors</a:t>
            </a:r>
          </a:p>
          <a:p>
            <a:pPr marL="771525" lvl="1">
              <a:buFont typeface="Arial" pitchFamily="34" charset="0"/>
              <a:buChar char="•"/>
            </a:pPr>
            <a:r>
              <a:rPr lang="nl-BE" sz="900" dirty="0" err="1"/>
              <a:t>Thematic</a:t>
            </a:r>
            <a:r>
              <a:rPr lang="nl-BE" sz="900" dirty="0"/>
              <a:t> editors</a:t>
            </a:r>
          </a:p>
          <a:p>
            <a:pPr marL="214313" indent="-214313">
              <a:buFont typeface="Arial" pitchFamily="34" charset="0"/>
              <a:buChar char="•"/>
            </a:pPr>
            <a:r>
              <a:rPr lang="nl-BE" sz="1200" dirty="0"/>
              <a:t>Data management team</a:t>
            </a:r>
          </a:p>
          <a:p>
            <a:endParaRPr lang="nl-BE" sz="1200" dirty="0"/>
          </a:p>
          <a:p>
            <a:r>
              <a:rPr lang="nl-BE" sz="1200" dirty="0"/>
              <a:t>Editorial actions : </a:t>
            </a:r>
          </a:p>
          <a:p>
            <a:pPr marL="214313" indent="-214313">
              <a:buFont typeface="Arial" pitchFamily="34" charset="0"/>
              <a:buChar char="•"/>
            </a:pPr>
            <a:r>
              <a:rPr lang="nl-BE" sz="1200" dirty="0"/>
              <a:t>“</a:t>
            </a:r>
            <a:r>
              <a:rPr lang="nl-BE" sz="1200" dirty="0" err="1"/>
              <a:t>checked</a:t>
            </a:r>
            <a:r>
              <a:rPr lang="nl-BE" sz="1200" dirty="0"/>
              <a:t>” (</a:t>
            </a:r>
            <a:r>
              <a:rPr lang="nl-BE" sz="1200" dirty="0" err="1"/>
              <a:t>from</a:t>
            </a:r>
            <a:r>
              <a:rPr lang="nl-BE" sz="1200" dirty="0"/>
              <a:t> editor or </a:t>
            </a:r>
            <a:r>
              <a:rPr lang="nl-BE" sz="1200" dirty="0" err="1"/>
              <a:t>global</a:t>
            </a:r>
            <a:r>
              <a:rPr lang="nl-BE" sz="1200" dirty="0"/>
              <a:t> species database)</a:t>
            </a:r>
          </a:p>
          <a:p>
            <a:pPr marL="214313" indent="-214313">
              <a:buFont typeface="Arial" pitchFamily="34" charset="0"/>
              <a:buChar char="•"/>
            </a:pPr>
            <a:r>
              <a:rPr lang="nl-BE" sz="1200" dirty="0"/>
              <a:t>“</a:t>
            </a:r>
            <a:r>
              <a:rPr lang="nl-BE" sz="1200" dirty="0" err="1"/>
              <a:t>Trusted</a:t>
            </a:r>
            <a:r>
              <a:rPr lang="nl-BE" sz="1200" dirty="0"/>
              <a:t>” (</a:t>
            </a:r>
            <a:r>
              <a:rPr lang="nl-BE" sz="1200" dirty="0" err="1"/>
              <a:t>from</a:t>
            </a:r>
            <a:r>
              <a:rPr lang="nl-BE" sz="1200" dirty="0"/>
              <a:t> </a:t>
            </a:r>
            <a:r>
              <a:rPr lang="nl-BE" sz="1200" dirty="0" err="1"/>
              <a:t>regional</a:t>
            </a:r>
            <a:r>
              <a:rPr lang="nl-BE" sz="1200" dirty="0"/>
              <a:t> or </a:t>
            </a:r>
            <a:r>
              <a:rPr lang="nl-BE" sz="1200" dirty="0" err="1"/>
              <a:t>thematic</a:t>
            </a:r>
            <a:r>
              <a:rPr lang="nl-BE" sz="1200" dirty="0"/>
              <a:t> species database)</a:t>
            </a:r>
          </a:p>
          <a:p>
            <a:pPr marL="214313" indent="-214313">
              <a:buFont typeface="Arial" pitchFamily="34" charset="0"/>
              <a:buChar char="•"/>
            </a:pPr>
            <a:r>
              <a:rPr lang="nl-BE" sz="1200" dirty="0"/>
              <a:t>“</a:t>
            </a:r>
            <a:r>
              <a:rPr lang="nl-BE" sz="1200" dirty="0" err="1"/>
              <a:t>unreviewed</a:t>
            </a:r>
            <a:r>
              <a:rPr lang="nl-BE" sz="1200" dirty="0"/>
              <a:t>” (</a:t>
            </a:r>
            <a:r>
              <a:rPr lang="nl-BE" sz="1200" dirty="0" err="1"/>
              <a:t>from</a:t>
            </a:r>
            <a:r>
              <a:rPr lang="nl-BE" sz="1200" dirty="0"/>
              <a:t> </a:t>
            </a:r>
            <a:r>
              <a:rPr lang="nl-BE" sz="1200" dirty="0" err="1"/>
              <a:t>other</a:t>
            </a:r>
            <a:r>
              <a:rPr lang="nl-BE" sz="1200" dirty="0"/>
              <a:t> sources)</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77934" y="4029912"/>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3977934" y="4055686"/>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content for a single entry</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a lot more </a:t>
            </a:r>
            <a:r>
              <a:rPr lang="nl-BE" dirty="0" err="1"/>
              <a:t>than</a:t>
            </a:r>
            <a:r>
              <a:rPr lang="nl-BE" dirty="0"/>
              <a:t> </a:t>
            </a:r>
            <a:r>
              <a:rPr lang="nl-BE" dirty="0" err="1"/>
              <a:t>just</a:t>
            </a:r>
            <a:r>
              <a:rPr lang="nl-BE" dirty="0"/>
              <a:t> taxon </a:t>
            </a:r>
            <a:r>
              <a:rPr lang="nl-BE" dirty="0" err="1"/>
              <a:t>names</a:t>
            </a:r>
            <a:r>
              <a:rPr lang="nl-BE" dirty="0"/>
              <a:t> &amp; </a:t>
            </a:r>
            <a:r>
              <a:rPr lang="nl-BE" dirty="0" err="1"/>
              <a:t>their</a:t>
            </a:r>
            <a:r>
              <a:rPr lang="nl-BE" dirty="0"/>
              <a:t> </a:t>
            </a:r>
            <a:r>
              <a:rPr lang="nl-BE" dirty="0" err="1"/>
              <a:t>relationship</a:t>
            </a:r>
            <a:r>
              <a:rPr lang="nl-BE" dirty="0"/>
              <a:t>…</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err="1"/>
                    <a:t>Taxonomy</a:t>
                  </a:r>
                  <a:endParaRPr lang="nl-BE" sz="1050" dirty="0"/>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nl-BE" sz="1050" dirty="0" err="1"/>
                    <a:t>Attributes</a:t>
                  </a:r>
                  <a:endParaRPr lang="nl-BE" sz="1050" dirty="0"/>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Links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Internal</a:t>
                  </a:r>
                  <a:r>
                    <a:rPr lang="nl-BE" sz="1050" dirty="0"/>
                    <a:t> database management</a:t>
                  </a:r>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Specimen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nl-BE" sz="1050" dirty="0" err="1"/>
                    <a:t>Vernacular</a:t>
                  </a:r>
                  <a:r>
                    <a:rPr lang="nl-BE" sz="1050" dirty="0"/>
                    <a:t> </a:t>
                  </a:r>
                  <a:r>
                    <a:rPr lang="nl-BE" sz="1050" dirty="0" err="1"/>
                    <a:t>names</a:t>
                  </a:r>
                  <a:endParaRPr lang="nl-BE" sz="1050" dirty="0"/>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r>
                    <a:rPr lang="nl-BE" sz="1050" dirty="0"/>
                    <a:t> </a:t>
                  </a:r>
                  <a:r>
                    <a:rPr lang="nl-BE" sz="1050" dirty="0" err="1"/>
                    <a:t>keys</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1061829"/>
            <a:chOff x="4724922" y="1772816"/>
            <a:chExt cx="4527598" cy="1415771"/>
          </a:xfrm>
        </p:grpSpPr>
        <p:sp>
          <p:nvSpPr>
            <p:cNvPr id="4" name="Rectangle 3"/>
            <p:cNvSpPr/>
            <p:nvPr/>
          </p:nvSpPr>
          <p:spPr>
            <a:xfrm>
              <a:off x="6624736" y="1772816"/>
              <a:ext cx="2627784" cy="1415771"/>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err="1"/>
                <a:t>Feeding</a:t>
              </a:r>
              <a:r>
                <a:rPr lang="nl-BE" sz="900" dirty="0"/>
                <a:t> type</a:t>
              </a:r>
            </a:p>
            <a:p>
              <a:pPr marL="477441" lvl="1" indent="-214313">
                <a:buFont typeface="Wingdings" panose="05000000000000000000" pitchFamily="2" charset="2"/>
                <a:buChar char="ü"/>
              </a:pPr>
              <a:r>
                <a:rPr lang="nl-BE" sz="900" dirty="0"/>
                <a:t>Host-parasite relations</a:t>
              </a:r>
            </a:p>
            <a:p>
              <a:pPr marL="477441" lvl="1" indent="-214313">
                <a:buFont typeface="Wingdings" panose="05000000000000000000" pitchFamily="2" charset="2"/>
                <a:buChar char="ü"/>
              </a:pPr>
              <a:r>
                <a:rPr lang="nl-BE" sz="900" dirty="0"/>
                <a:t>Body </a:t>
              </a:r>
              <a:r>
                <a:rPr lang="nl-BE" sz="900" dirty="0" err="1"/>
                <a:t>size</a:t>
              </a:r>
              <a:endParaRPr lang="nl-BE" sz="900" dirty="0"/>
            </a:p>
            <a:p>
              <a:pPr marL="477441" lvl="1" indent="-214313">
                <a:buFont typeface="Wingdings" panose="05000000000000000000" pitchFamily="2" charset="2"/>
                <a:buChar char="ü"/>
              </a:pPr>
              <a:r>
                <a:rPr lang="nl-BE" sz="900" dirty="0"/>
                <a:t>Fossil range</a:t>
              </a:r>
            </a:p>
            <a:p>
              <a:pPr marL="477441" lvl="1" indent="-214313">
                <a:buFont typeface="Wingdings" panose="05000000000000000000" pitchFamily="2" charset="2"/>
                <a:buChar char="ü"/>
              </a:pPr>
              <a:r>
                <a:rPr lang="nl-BE" sz="900" dirty="0" err="1"/>
                <a:t>Skeleton</a:t>
              </a:r>
              <a:r>
                <a:rPr lang="nl-BE" sz="900" dirty="0"/>
                <a:t> (</a:t>
              </a:r>
              <a:r>
                <a:rPr lang="nl-BE" sz="900" dirty="0" err="1"/>
                <a:t>calcareous</a:t>
              </a:r>
              <a:r>
                <a:rPr lang="nl-BE" sz="900" dirty="0"/>
                <a:t> or </a:t>
              </a:r>
              <a:r>
                <a:rPr lang="nl-BE" sz="900" dirty="0" err="1"/>
                <a:t>not</a:t>
              </a:r>
              <a:r>
                <a:rPr lang="nl-BE" sz="900" dirty="0"/>
                <a:t>)</a:t>
              </a:r>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4" name="Picture 3">
            <a:extLst>
              <a:ext uri="{FF2B5EF4-FFF2-40B4-BE49-F238E27FC236}">
                <a16:creationId xmlns:a16="http://schemas.microsoft.com/office/drawing/2014/main" id="{155AD293-C967-604D-B05A-740FF0943795}"/>
              </a:ext>
            </a:extLst>
          </p:cNvPr>
          <p:cNvPicPr>
            <a:picLocks noChangeAspect="1"/>
          </p:cNvPicPr>
          <p:nvPr/>
        </p:nvPicPr>
        <p:blipFill rotWithShape="1">
          <a:blip r:embed="rId3"/>
          <a:srcRect l="7724" t="14712" r="8212" b="11008"/>
          <a:stretch/>
        </p:blipFill>
        <p:spPr>
          <a:xfrm>
            <a:off x="141727" y="929898"/>
            <a:ext cx="5987768" cy="3703565"/>
          </a:xfrm>
          <a:prstGeom prst="rect">
            <a:avLst/>
          </a:prstGeom>
        </p:spPr>
      </p:pic>
      <p:sp>
        <p:nvSpPr>
          <p:cNvPr id="102" name="Google Shape;102;p17"/>
          <p:cNvSpPr txBox="1">
            <a:spLocks noGrp="1"/>
          </p:cNvSpPr>
          <p:nvPr>
            <p:ph type="body" idx="1"/>
          </p:nvPr>
        </p:nvSpPr>
        <p:spPr>
          <a:xfrm>
            <a:off x="6005507" y="657860"/>
            <a:ext cx="3256480" cy="3168271"/>
          </a:xfrm>
          <a:prstGeom prst="rect">
            <a:avLst/>
          </a:prstGeom>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en-US" sz="1600" b="1" dirty="0">
                <a:solidFill>
                  <a:schemeClr val="dk1"/>
                </a:solidFill>
                <a:highlight>
                  <a:srgbClr val="FFFFFF"/>
                </a:highlight>
                <a:latin typeface="Lato" panose="020F0502020204030203" pitchFamily="34" charset="0"/>
                <a:ea typeface="Lato Light"/>
                <a:cs typeface="Lato Light"/>
                <a:sym typeface="Lato Light"/>
              </a:rPr>
              <a:t>OTN Global + Northeast Pacific</a:t>
            </a:r>
          </a:p>
          <a:p>
            <a:pPr marL="139700" lvl="0" indent="0" algn="l" rtl="0">
              <a:lnSpc>
                <a:spcPct val="130000"/>
              </a:lnSpc>
              <a:spcBef>
                <a:spcPts val="0"/>
              </a:spcBef>
              <a:spcAft>
                <a:spcPts val="0"/>
              </a:spcAft>
              <a:buClr>
                <a:schemeClr val="dk1"/>
              </a:buClr>
              <a:buSzPts val="1400"/>
              <a:buNone/>
            </a:pPr>
            <a:r>
              <a:rPr lang="en-US" sz="1600" dirty="0">
                <a:solidFill>
                  <a:schemeClr val="dk1"/>
                </a:solidFill>
                <a:highlight>
                  <a:srgbClr val="FFFFFF"/>
                </a:highlight>
                <a:latin typeface="Lato" panose="020F0502020204030203" pitchFamily="34" charset="0"/>
                <a:ea typeface="Lato Light"/>
                <a:cs typeface="Lato Light"/>
                <a:sym typeface="Lato Light"/>
              </a:rPr>
              <a:t>400+ projects, 700+ collaborators w/ tracks for 60,000+ individual tagged animals</a:t>
            </a:r>
          </a:p>
          <a:p>
            <a:pPr marL="139700" lvl="0" indent="0" algn="l" rtl="0">
              <a:lnSpc>
                <a:spcPct val="130000"/>
              </a:lnSpc>
              <a:spcBef>
                <a:spcPts val="0"/>
              </a:spcBef>
              <a:spcAft>
                <a:spcPts val="0"/>
              </a:spcAft>
              <a:buClr>
                <a:schemeClr val="dk1"/>
              </a:buClr>
              <a:buSzPts val="1400"/>
              <a:buNone/>
            </a:pPr>
            <a:endParaRPr lang="en-US" sz="1600" dirty="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en-US" sz="1600" b="1" dirty="0">
                <a:solidFill>
                  <a:schemeClr val="dk1"/>
                </a:solidFill>
                <a:highlight>
                  <a:srgbClr val="FFFFFF"/>
                </a:highlight>
                <a:latin typeface="Lato" panose="020F0502020204030203" pitchFamily="34" charset="0"/>
                <a:ea typeface="Lato Light"/>
                <a:cs typeface="Lato Light"/>
                <a:sym typeface="Lato Light"/>
              </a:rPr>
              <a:t>OTN Nodes and Partners:</a:t>
            </a:r>
          </a:p>
          <a:p>
            <a:pPr marL="139700" lvl="0" indent="0" algn="l" rtl="0">
              <a:lnSpc>
                <a:spcPct val="130000"/>
              </a:lnSpc>
              <a:spcBef>
                <a:spcPts val="0"/>
              </a:spcBef>
              <a:spcAft>
                <a:spcPts val="0"/>
              </a:spcAft>
              <a:buClr>
                <a:schemeClr val="dk1"/>
              </a:buClr>
              <a:buSzPts val="1400"/>
              <a:buNone/>
            </a:pPr>
            <a:r>
              <a:rPr lang="en-US" sz="1600" dirty="0">
                <a:solidFill>
                  <a:schemeClr val="dk1"/>
                </a:solidFill>
                <a:highlight>
                  <a:srgbClr val="FFFFFF"/>
                </a:highlight>
                <a:latin typeface="Lato" panose="020F0502020204030203" pitchFamily="34" charset="0"/>
                <a:ea typeface="Lato Light"/>
                <a:cs typeface="Lato Light"/>
                <a:sym typeface="Lato Light"/>
              </a:rPr>
              <a:t>250+ projects and 200+ partnered collaborators. managed via nodes</a:t>
            </a:r>
          </a:p>
          <a:p>
            <a:pPr marL="139700" lvl="0" indent="0" algn="l" rtl="0">
              <a:lnSpc>
                <a:spcPct val="130000"/>
              </a:lnSpc>
              <a:spcBef>
                <a:spcPts val="0"/>
              </a:spcBef>
              <a:spcAft>
                <a:spcPts val="0"/>
              </a:spcAft>
              <a:buClr>
                <a:schemeClr val="dk1"/>
              </a:buClr>
              <a:buSzPts val="1400"/>
              <a:buNone/>
            </a:pPr>
            <a:r>
              <a:rPr lang="en-US" sz="1600" dirty="0">
                <a:solidFill>
                  <a:schemeClr val="dk1"/>
                </a:solidFill>
                <a:highlight>
                  <a:srgbClr val="FFFFFF"/>
                </a:highlight>
                <a:latin typeface="Lato" panose="020F0502020204030203" pitchFamily="34" charset="0"/>
                <a:ea typeface="Lato Light"/>
                <a:cs typeface="Lato Light"/>
                <a:sym typeface="Lato Light"/>
              </a:rPr>
              <a:t>+200 projects held by data partners</a:t>
            </a:r>
          </a:p>
          <a:p>
            <a:pPr marL="596900" lvl="1" indent="0">
              <a:lnSpc>
                <a:spcPct val="130000"/>
              </a:lnSpc>
              <a:spcBef>
                <a:spcPts val="0"/>
              </a:spcBef>
              <a:buClr>
                <a:schemeClr val="dk1"/>
              </a:buClr>
              <a:buNone/>
            </a:pPr>
            <a:r>
              <a:rPr lang="en-US" sz="1000" dirty="0">
                <a:solidFill>
                  <a:schemeClr val="dk1"/>
                </a:solidFill>
                <a:highlight>
                  <a:srgbClr val="FFFFFF"/>
                </a:highlight>
                <a:latin typeface="Lato Light"/>
                <a:ea typeface="Lato Light"/>
                <a:cs typeface="Lato Light"/>
                <a:sym typeface="Lato Light"/>
              </a:rPr>
              <a:t>		</a:t>
            </a:r>
            <a:endParaRPr sz="1000" dirty="0">
              <a:solidFill>
                <a:schemeClr val="dk1"/>
              </a:solidFill>
              <a:highlight>
                <a:srgbClr val="FFFFFF"/>
              </a:highlight>
              <a:latin typeface="Lato Light"/>
              <a:ea typeface="Lato Light"/>
              <a:cs typeface="Lato Light"/>
              <a:sym typeface="Lato Light"/>
            </a:endParaRP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4</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8" name="Google Shape;108;p1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38E19441-6BDA-BD47-8CED-6E7374F68FF4}"/>
              </a:ext>
            </a:extLst>
          </p:cNvPr>
          <p:cNvPicPr>
            <a:picLocks noChangeAspect="1"/>
          </p:cNvPicPr>
          <p:nvPr/>
        </p:nvPicPr>
        <p:blipFill>
          <a:blip r:embed="rId5"/>
          <a:stretch>
            <a:fillRect/>
          </a:stretch>
        </p:blipFill>
        <p:spPr>
          <a:xfrm>
            <a:off x="7417837" y="4378745"/>
            <a:ext cx="1726163" cy="690465"/>
          </a:xfrm>
          <a:prstGeom prst="rect">
            <a:avLst/>
          </a:prstGeom>
        </p:spPr>
      </p:pic>
      <p:sp>
        <p:nvSpPr>
          <p:cNvPr id="11" name="Google Shape;78;p15">
            <a:extLst>
              <a:ext uri="{FF2B5EF4-FFF2-40B4-BE49-F238E27FC236}">
                <a16:creationId xmlns:a16="http://schemas.microsoft.com/office/drawing/2014/main" id="{224F0EB4-6753-DD4D-B73B-F49063C9CB2F}"/>
              </a:ext>
            </a:extLst>
          </p:cNvPr>
          <p:cNvSpPr txBox="1">
            <a:spLocks/>
          </p:cNvSpPr>
          <p:nvPr/>
        </p:nvSpPr>
        <p:spPr>
          <a:xfrm>
            <a:off x="403199" y="232323"/>
            <a:ext cx="8462575"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CA" dirty="0">
                <a:solidFill>
                  <a:srgbClr val="1E3566"/>
                </a:solidFill>
                <a:latin typeface="Montserrat"/>
                <a:ea typeface="Montserrat"/>
                <a:cs typeface="Montserrat"/>
                <a:sym typeface="Montserrat"/>
              </a:rPr>
              <a:t>OTN-Global, Data Nodes and Partners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content for a single entry</a:t>
            </a:r>
          </a:p>
        </p:txBody>
      </p:sp>
      <p:sp>
        <p:nvSpPr>
          <p:cNvPr id="9" name="Content Placeholder 4"/>
          <p:cNvSpPr>
            <a:spLocks noGrp="1"/>
          </p:cNvSpPr>
          <p:nvPr>
            <p:ph idx="10"/>
          </p:nvPr>
        </p:nvSpPr>
        <p:spPr>
          <a:xfrm>
            <a:off x="2170778" y="672948"/>
            <a:ext cx="5910231" cy="4287743"/>
          </a:xfrm>
        </p:spPr>
        <p:txBody>
          <a:bodyPr/>
          <a:lstStyle/>
          <a:p>
            <a:r>
              <a:rPr lang="nl-BE" sz="1400" b="1" dirty="0" err="1"/>
              <a:t>Minimal</a:t>
            </a:r>
            <a:endParaRPr lang="nl-BE" sz="1400" b="1" dirty="0"/>
          </a:p>
          <a:p>
            <a:pPr marL="428625" indent="-214313">
              <a:buFont typeface="Arial" panose="020B0604020202020204" pitchFamily="34" charset="0"/>
              <a:buChar char="•"/>
            </a:pPr>
            <a:r>
              <a:rPr lang="nl-BE" sz="1200" dirty="0">
                <a:latin typeface="+mn-lt"/>
              </a:rPr>
              <a:t>Species name - </a:t>
            </a:r>
            <a:r>
              <a:rPr lang="nl-BE" sz="1200" dirty="0" err="1">
                <a:latin typeface="+mn-lt"/>
              </a:rPr>
              <a:t>authority</a:t>
            </a:r>
            <a:r>
              <a:rPr lang="nl-BE" sz="1200" dirty="0">
                <a:latin typeface="+mn-lt"/>
              </a:rPr>
              <a:t> &amp; </a:t>
            </a:r>
            <a:r>
              <a:rPr lang="nl-BE" sz="1200" dirty="0" err="1">
                <a:latin typeface="+mn-lt"/>
              </a:rPr>
              <a:t>publication</a:t>
            </a:r>
            <a:r>
              <a:rPr lang="nl-BE" sz="1200" dirty="0">
                <a:latin typeface="+mn-lt"/>
              </a:rPr>
              <a:t> </a:t>
            </a:r>
            <a:r>
              <a:rPr lang="nl-BE" sz="1200" dirty="0" err="1">
                <a:latin typeface="+mn-lt"/>
              </a:rPr>
              <a:t>year</a:t>
            </a:r>
            <a:r>
              <a:rPr lang="nl-BE" sz="1200" dirty="0">
                <a:latin typeface="+mn-lt"/>
              </a:rPr>
              <a:t> - </a:t>
            </a:r>
            <a:r>
              <a:rPr lang="nl-BE" sz="1200" dirty="0" err="1">
                <a:latin typeface="+mn-lt"/>
              </a:rPr>
              <a:t>higher</a:t>
            </a:r>
            <a:r>
              <a:rPr lang="nl-BE" sz="1200" dirty="0">
                <a:latin typeface="+mn-lt"/>
              </a:rPr>
              <a:t> </a:t>
            </a:r>
            <a:r>
              <a:rPr lang="nl-BE" sz="1200" dirty="0" err="1">
                <a:latin typeface="+mn-lt"/>
              </a:rPr>
              <a:t>classification</a:t>
            </a:r>
            <a:endParaRPr lang="nl-BE" sz="1200" dirty="0">
              <a:latin typeface="+mn-lt"/>
            </a:endParaRPr>
          </a:p>
          <a:p>
            <a:pPr marL="428625" indent="-214313">
              <a:buFont typeface="Arial" panose="020B0604020202020204" pitchFamily="34" charset="0"/>
              <a:buChar char="•"/>
            </a:pPr>
            <a:r>
              <a:rPr lang="nl-BE" sz="1200" dirty="0">
                <a:latin typeface="+mn-lt"/>
              </a:rPr>
              <a:t>Environment</a:t>
            </a:r>
          </a:p>
          <a:p>
            <a:pPr marL="428625" indent="-214313">
              <a:buFont typeface="Arial" panose="020B0604020202020204" pitchFamily="34" charset="0"/>
              <a:buChar char="•"/>
            </a:pPr>
            <a:r>
              <a:rPr lang="nl-BE" sz="1200" dirty="0">
                <a:latin typeface="+mn-lt"/>
              </a:rPr>
              <a:t>Status (recent – </a:t>
            </a:r>
            <a:r>
              <a:rPr lang="nl-BE" sz="1200" dirty="0" err="1">
                <a:latin typeface="+mn-lt"/>
              </a:rPr>
              <a:t>fossil</a:t>
            </a:r>
            <a:r>
              <a:rPr lang="nl-BE" sz="1200" dirty="0">
                <a:latin typeface="+mn-lt"/>
              </a:rPr>
              <a:t> – recent &amp; </a:t>
            </a:r>
            <a:r>
              <a:rPr lang="nl-BE" sz="1200" dirty="0" err="1">
                <a:latin typeface="+mn-lt"/>
              </a:rPr>
              <a:t>fossil</a:t>
            </a:r>
            <a:r>
              <a:rPr lang="nl-BE" sz="1200" dirty="0">
                <a:latin typeface="+mn-lt"/>
              </a:rPr>
              <a:t>)</a:t>
            </a:r>
          </a:p>
          <a:p>
            <a:pPr marL="214313" indent="-214313">
              <a:buFontTx/>
              <a:buChar char="-"/>
            </a:pPr>
            <a:endParaRPr lang="nl-BE" sz="1200" dirty="0"/>
          </a:p>
          <a:p>
            <a:r>
              <a:rPr lang="nl-BE" sz="1400" b="1" dirty="0" err="1"/>
              <a:t>Highly</a:t>
            </a:r>
            <a:r>
              <a:rPr lang="nl-BE" sz="1400" b="1" dirty="0"/>
              <a:t> </a:t>
            </a:r>
            <a:r>
              <a:rPr lang="nl-BE" sz="1400" b="1" dirty="0" err="1"/>
              <a:t>desired</a:t>
            </a:r>
            <a:endParaRPr lang="nl-BE" sz="1400" b="1" dirty="0"/>
          </a:p>
          <a:p>
            <a:pPr marL="428625" indent="-214313">
              <a:buFont typeface="Arial" panose="020B0604020202020204" pitchFamily="34" charset="0"/>
              <a:buChar char="•"/>
            </a:pPr>
            <a:r>
              <a:rPr lang="nl-BE" sz="1200" dirty="0" err="1">
                <a:latin typeface="+mn-lt"/>
              </a:rPr>
              <a:t>Basionym</a:t>
            </a:r>
            <a:endParaRPr lang="nl-BE" sz="1200" dirty="0">
              <a:latin typeface="+mn-lt"/>
            </a:endParaRPr>
          </a:p>
          <a:p>
            <a:pPr marL="428625" indent="-214313">
              <a:buFont typeface="Arial" panose="020B0604020202020204" pitchFamily="34" charset="0"/>
              <a:buChar char="•"/>
            </a:pPr>
            <a:r>
              <a:rPr lang="nl-BE" sz="1200" dirty="0">
                <a:latin typeface="+mn-lt"/>
              </a:rPr>
              <a:t>Reference of </a:t>
            </a:r>
            <a:r>
              <a:rPr lang="nl-BE" sz="1200" dirty="0" err="1">
                <a:latin typeface="+mn-lt"/>
              </a:rPr>
              <a:t>original</a:t>
            </a:r>
            <a:r>
              <a:rPr lang="nl-BE" sz="1200" dirty="0">
                <a:latin typeface="+mn-lt"/>
              </a:rPr>
              <a:t> </a:t>
            </a:r>
            <a:r>
              <a:rPr lang="nl-BE" sz="1200" dirty="0" err="1">
                <a:latin typeface="+mn-lt"/>
              </a:rPr>
              <a:t>publication</a:t>
            </a:r>
            <a:endParaRPr lang="nl-BE" sz="1200" dirty="0">
              <a:latin typeface="+mn-lt"/>
            </a:endParaRPr>
          </a:p>
          <a:p>
            <a:pPr marL="428625" indent="-214313">
              <a:buFont typeface="Arial" panose="020B0604020202020204" pitchFamily="34" charset="0"/>
              <a:buChar char="•"/>
            </a:pPr>
            <a:r>
              <a:rPr lang="nl-BE" sz="1200" dirty="0" err="1">
                <a:latin typeface="+mn-lt"/>
              </a:rPr>
              <a:t>Holotype</a:t>
            </a:r>
            <a:r>
              <a:rPr lang="nl-BE" sz="1200" dirty="0">
                <a:latin typeface="+mn-lt"/>
              </a:rPr>
              <a:t> information (type </a:t>
            </a:r>
            <a:r>
              <a:rPr lang="nl-BE" sz="1200" dirty="0" err="1">
                <a:latin typeface="+mn-lt"/>
              </a:rPr>
              <a:t>locality</a:t>
            </a:r>
            <a:r>
              <a:rPr lang="nl-BE" sz="1200" dirty="0">
                <a:latin typeface="+mn-lt"/>
              </a:rPr>
              <a:t>, museum </a:t>
            </a:r>
            <a:r>
              <a:rPr lang="nl-BE" sz="1200" dirty="0" err="1">
                <a:latin typeface="+mn-lt"/>
              </a:rPr>
              <a:t>collection</a:t>
            </a:r>
            <a:r>
              <a:rPr lang="nl-BE" sz="1200" dirty="0">
                <a:latin typeface="+mn-lt"/>
              </a:rPr>
              <a:t>, </a:t>
            </a:r>
            <a:r>
              <a:rPr lang="nl-BE" sz="1200" dirty="0" err="1">
                <a:latin typeface="+mn-lt"/>
              </a:rPr>
              <a:t>number</a:t>
            </a:r>
            <a:r>
              <a:rPr lang="nl-BE" sz="1200" dirty="0">
                <a:latin typeface="+mn-lt"/>
              </a:rPr>
              <a:t> …)</a:t>
            </a:r>
          </a:p>
          <a:p>
            <a:pPr lvl="1" indent="0">
              <a:buNone/>
            </a:pPr>
            <a:endParaRPr lang="nl-BE" dirty="0">
              <a:latin typeface="+mn-lt"/>
            </a:endParaRPr>
          </a:p>
          <a:p>
            <a:r>
              <a:rPr lang="nl-BE" sz="1400" b="1" dirty="0" err="1"/>
              <a:t>Optional</a:t>
            </a:r>
            <a:endParaRPr lang="nl-BE" sz="1400" b="1" dirty="0"/>
          </a:p>
          <a:p>
            <a:pPr marL="428625" indent="-214313">
              <a:buFont typeface="Arial" panose="020B0604020202020204" pitchFamily="34" charset="0"/>
              <a:buChar char="•"/>
            </a:pPr>
            <a:r>
              <a:rPr lang="nl-BE" sz="1200" dirty="0" err="1"/>
              <a:t>Additional</a:t>
            </a:r>
            <a:r>
              <a:rPr lang="nl-BE" sz="1200" dirty="0"/>
              <a:t> </a:t>
            </a:r>
            <a:r>
              <a:rPr lang="nl-BE" sz="1200" dirty="0" err="1"/>
              <a:t>syonyms</a:t>
            </a:r>
            <a:r>
              <a:rPr lang="nl-BE" sz="1200" dirty="0"/>
              <a:t>, </a:t>
            </a:r>
            <a:r>
              <a:rPr lang="nl-BE" sz="1200" dirty="0" err="1"/>
              <a:t>references</a:t>
            </a:r>
            <a:r>
              <a:rPr lang="nl-BE" sz="1200" dirty="0"/>
              <a:t>, images, </a:t>
            </a:r>
            <a:r>
              <a:rPr lang="nl-BE" sz="1200" dirty="0" err="1"/>
              <a:t>morphological</a:t>
            </a:r>
            <a:r>
              <a:rPr lang="nl-BE" sz="1200" dirty="0"/>
              <a:t> </a:t>
            </a:r>
            <a:r>
              <a:rPr lang="nl-BE" sz="1200" dirty="0" err="1"/>
              <a:t>description</a:t>
            </a:r>
            <a:r>
              <a:rPr lang="nl-BE" sz="1200" dirty="0"/>
              <a:t>, </a:t>
            </a:r>
            <a:r>
              <a:rPr lang="nl-BE" sz="1200" dirty="0" err="1"/>
              <a:t>distribution</a:t>
            </a:r>
            <a:r>
              <a:rPr lang="nl-BE" sz="1200" dirty="0"/>
              <a:t>, </a:t>
            </a:r>
            <a:r>
              <a:rPr lang="nl-BE" sz="1200" dirty="0" err="1"/>
              <a:t>ecological</a:t>
            </a:r>
            <a:r>
              <a:rPr lang="nl-BE" sz="1200" dirty="0"/>
              <a:t> information (</a:t>
            </a:r>
            <a:r>
              <a:rPr lang="nl-BE" sz="1200" dirty="0" err="1"/>
              <a:t>feeding</a:t>
            </a:r>
            <a:r>
              <a:rPr lang="nl-BE" sz="1200" dirty="0"/>
              <a:t> type, host-</a:t>
            </a:r>
            <a:r>
              <a:rPr lang="nl-BE" sz="1200" dirty="0" err="1"/>
              <a:t>parasite</a:t>
            </a:r>
            <a:r>
              <a:rPr lang="nl-BE" sz="1200" dirty="0"/>
              <a:t> </a:t>
            </a:r>
            <a:r>
              <a:rPr lang="nl-BE" sz="1200" dirty="0" err="1"/>
              <a:t>relation</a:t>
            </a:r>
            <a:r>
              <a:rPr lang="nl-BE" sz="1200" dirty="0"/>
              <a:t> …), web links &amp; </a:t>
            </a:r>
            <a:r>
              <a:rPr lang="nl-BE" sz="1200" dirty="0" err="1"/>
              <a:t>pdfs</a:t>
            </a:r>
            <a:endParaRPr lang="nl-BE" sz="1200" dirty="0"/>
          </a:p>
        </p:txBody>
      </p:sp>
    </p:spTree>
    <p:extLst>
      <p:ext uri="{BB962C8B-B14F-4D97-AF65-F5344CB8AC3E}">
        <p14:creationId xmlns:p14="http://schemas.microsoft.com/office/powerpoint/2010/main" val="285592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where</a:t>
            </a:r>
            <a:r>
              <a:rPr lang="nl-BE" sz="2400" dirty="0"/>
              <a:t> are we? </a:t>
            </a:r>
            <a:r>
              <a:rPr lang="nl-BE" sz="2400" dirty="0" err="1"/>
              <a:t>Some</a:t>
            </a:r>
            <a:r>
              <a:rPr lang="nl-BE" sz="2400" dirty="0"/>
              <a:t> </a:t>
            </a:r>
            <a:r>
              <a:rPr lang="nl-BE" sz="2400" dirty="0" err="1"/>
              <a:t>number</a:t>
            </a:r>
            <a:r>
              <a:rPr lang="nl-BE" sz="2400" dirty="0"/>
              <a:t> </a:t>
            </a:r>
            <a:r>
              <a:rPr lang="nl-BE" sz="2400" dirty="0" err="1"/>
              <a:t>crunching</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Taxonomy:</a:t>
            </a:r>
          </a:p>
          <a:p>
            <a:pPr lvl="1"/>
            <a:r>
              <a:rPr lang="nl-BE" sz="1050" dirty="0"/>
              <a:t>375,724 </a:t>
            </a:r>
            <a:r>
              <a:rPr lang="en-US" sz="1050" b="1" dirty="0"/>
              <a:t>accepted marine and non-marine species</a:t>
            </a:r>
            <a:r>
              <a:rPr lang="en-US" sz="1050" dirty="0"/>
              <a:t>; of which 96% is checked</a:t>
            </a:r>
          </a:p>
          <a:p>
            <a:pPr lvl="1"/>
            <a:r>
              <a:rPr lang="nl-BE" sz="1050" dirty="0"/>
              <a:t>566,028 </a:t>
            </a:r>
            <a:r>
              <a:rPr lang="en-US" sz="1050" dirty="0"/>
              <a:t>species names including synonyms (</a:t>
            </a:r>
            <a:r>
              <a:rPr lang="en-US" sz="1050" i="1" dirty="0"/>
              <a:t>marine &amp; Recent</a:t>
            </a:r>
            <a:r>
              <a:rPr lang="en-US" sz="1050" dirty="0"/>
              <a:t>)</a:t>
            </a:r>
          </a:p>
          <a:p>
            <a:pPr lvl="1"/>
            <a:r>
              <a:rPr lang="en-US" sz="1050" dirty="0"/>
              <a:t>9,420 citations or references to </a:t>
            </a:r>
            <a:r>
              <a:rPr lang="en-US" sz="1050" dirty="0" err="1"/>
              <a:t>WoRMS</a:t>
            </a:r>
            <a:r>
              <a:rPr lang="en-US" sz="1050" dirty="0"/>
              <a:t> in literature</a:t>
            </a:r>
          </a:p>
          <a:p>
            <a:pPr marL="342900" lvl="1" indent="0">
              <a:buNone/>
            </a:pPr>
            <a:endParaRPr lang="en-US" sz="1050" dirty="0">
              <a:solidFill>
                <a:srgbClr val="FF0000"/>
              </a:solidFill>
            </a:endParaRPr>
          </a:p>
          <a:p>
            <a:pPr marL="342900" lvl="1" indent="0">
              <a:buNone/>
            </a:pPr>
            <a:r>
              <a:rPr lang="en-US" sz="1050" b="1" i="1" dirty="0"/>
              <a:t>Still a number of (historical) gaps to fill =&gt; work in progress</a:t>
            </a:r>
          </a:p>
          <a:p>
            <a:pPr marL="342900" lvl="1" indent="0">
              <a:buNone/>
            </a:pPr>
            <a:r>
              <a:rPr lang="en-US" sz="1050" b="1" i="1" dirty="0"/>
              <a:t>Increment of 1,500 - 2,000 newly described species per year</a:t>
            </a:r>
          </a:p>
          <a:p>
            <a:pPr marL="342900" lvl="1" indent="0">
              <a:buNone/>
            </a:pPr>
            <a:endParaRPr lang="en-US" sz="1050" b="1" i="1" dirty="0">
              <a:solidFill>
                <a:srgbClr val="FF0000"/>
              </a:solidFill>
            </a:endParaRPr>
          </a:p>
          <a:p>
            <a:pPr lvl="1"/>
            <a:r>
              <a:rPr lang="nl-BE" sz="1050" dirty="0"/>
              <a:t>&gt; 135,000 non-marine species (accepted + synonyms)</a:t>
            </a:r>
          </a:p>
          <a:p>
            <a:pPr lvl="2"/>
            <a:r>
              <a:rPr lang="nl-BE" sz="1050" i="1" dirty="0"/>
              <a:t>E.g. Mollusca, </a:t>
            </a:r>
            <a:r>
              <a:rPr lang="nl-BE" sz="1050" i="1" dirty="0" err="1"/>
              <a:t>Isopoda</a:t>
            </a:r>
            <a:r>
              <a:rPr lang="nl-BE" sz="1050" i="1" dirty="0"/>
              <a:t>, </a:t>
            </a:r>
            <a:r>
              <a:rPr lang="nl-BE" sz="1050" i="1" dirty="0" err="1"/>
              <a:t>Plantae</a:t>
            </a:r>
            <a:r>
              <a:rPr lang="nl-BE" sz="1050" i="1" dirty="0"/>
              <a:t>, </a:t>
            </a:r>
            <a:r>
              <a:rPr lang="nl-BE" sz="1050" i="1" dirty="0" err="1"/>
              <a:t>Chromista</a:t>
            </a:r>
            <a:endParaRPr lang="en-US" sz="1050" i="1" dirty="0"/>
          </a:p>
          <a:p>
            <a:pPr marL="342900" lvl="1" indent="0">
              <a:buNone/>
            </a:pPr>
            <a:endParaRPr lang="en-US"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40F951-B6BA-46FB-893F-7C06A7CE076B}"/>
              </a:ext>
            </a:extLst>
          </p:cNvPr>
          <p:cNvPicPr>
            <a:picLocks noChangeAspect="1"/>
          </p:cNvPicPr>
          <p:nvPr/>
        </p:nvPicPr>
        <p:blipFill>
          <a:blip r:embed="rId3"/>
          <a:stretch>
            <a:fillRect/>
          </a:stretch>
        </p:blipFill>
        <p:spPr>
          <a:xfrm>
            <a:off x="1431049" y="0"/>
            <a:ext cx="5643082" cy="5143500"/>
          </a:xfrm>
          <a:prstGeom prst="rect">
            <a:avLst/>
          </a:prstGeom>
        </p:spPr>
      </p:pic>
      <p:grpSp>
        <p:nvGrpSpPr>
          <p:cNvPr id="27" name="Group 26">
            <a:extLst>
              <a:ext uri="{FF2B5EF4-FFF2-40B4-BE49-F238E27FC236}">
                <a16:creationId xmlns:a16="http://schemas.microsoft.com/office/drawing/2014/main" id="{F6DE2BC7-D64B-4334-9692-9FD0E08266E2}"/>
              </a:ext>
            </a:extLst>
          </p:cNvPr>
          <p:cNvGrpSpPr/>
          <p:nvPr/>
        </p:nvGrpSpPr>
        <p:grpSpPr>
          <a:xfrm>
            <a:off x="2502131" y="247319"/>
            <a:ext cx="6405421" cy="4813053"/>
            <a:chOff x="2502131" y="247319"/>
            <a:chExt cx="6405421" cy="4813053"/>
          </a:xfrm>
        </p:grpSpPr>
        <p:sp>
          <p:nvSpPr>
            <p:cNvPr id="17" name="Rectangle 16">
              <a:extLst>
                <a:ext uri="{FF2B5EF4-FFF2-40B4-BE49-F238E27FC236}">
                  <a16:creationId xmlns:a16="http://schemas.microsoft.com/office/drawing/2014/main" id="{0C01E465-DA13-4F40-AEDC-4E7CD134334A}"/>
                </a:ext>
              </a:extLst>
            </p:cNvPr>
            <p:cNvSpPr/>
            <p:nvPr/>
          </p:nvSpPr>
          <p:spPr>
            <a:xfrm>
              <a:off x="2502131" y="4505498"/>
              <a:ext cx="856212" cy="2327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3" name="Group 22">
              <a:extLst>
                <a:ext uri="{FF2B5EF4-FFF2-40B4-BE49-F238E27FC236}">
                  <a16:creationId xmlns:a16="http://schemas.microsoft.com/office/drawing/2014/main" id="{74B74F18-B591-410F-B2D1-C0325BEC97D2}"/>
                </a:ext>
              </a:extLst>
            </p:cNvPr>
            <p:cNvGrpSpPr/>
            <p:nvPr/>
          </p:nvGrpSpPr>
          <p:grpSpPr>
            <a:xfrm>
              <a:off x="2502131" y="247319"/>
              <a:ext cx="6405421" cy="4813053"/>
              <a:chOff x="2502131" y="247319"/>
              <a:chExt cx="6405421" cy="4813053"/>
            </a:xfrm>
          </p:grpSpPr>
          <p:pic>
            <p:nvPicPr>
              <p:cNvPr id="9" name="Picture 8">
                <a:extLst>
                  <a:ext uri="{FF2B5EF4-FFF2-40B4-BE49-F238E27FC236}">
                    <a16:creationId xmlns:a16="http://schemas.microsoft.com/office/drawing/2014/main" id="{067E3270-EDD8-4C73-8366-1029CCD80B81}"/>
                  </a:ext>
                </a:extLst>
              </p:cNvPr>
              <p:cNvPicPr>
                <a:picLocks noChangeAspect="1"/>
              </p:cNvPicPr>
              <p:nvPr/>
            </p:nvPicPr>
            <p:blipFill>
              <a:blip r:embed="rId4"/>
              <a:stretch>
                <a:fillRect/>
              </a:stretch>
            </p:blipFill>
            <p:spPr>
              <a:xfrm>
                <a:off x="4123114" y="247319"/>
                <a:ext cx="4784438" cy="4813053"/>
              </a:xfrm>
              <a:prstGeom prst="rect">
                <a:avLst/>
              </a:prstGeom>
              <a:ln w="15875">
                <a:solidFill>
                  <a:schemeClr val="accent1"/>
                </a:solidFill>
              </a:ln>
            </p:spPr>
          </p:pic>
          <p:cxnSp>
            <p:nvCxnSpPr>
              <p:cNvPr id="11" name="Straight Connector 10">
                <a:extLst>
                  <a:ext uri="{FF2B5EF4-FFF2-40B4-BE49-F238E27FC236}">
                    <a16:creationId xmlns:a16="http://schemas.microsoft.com/office/drawing/2014/main" id="{5F1AC09E-3998-4AEA-93C9-A72DFC20DBD7}"/>
                  </a:ext>
                </a:extLst>
              </p:cNvPr>
              <p:cNvCxnSpPr>
                <a:cxnSpLocks/>
              </p:cNvCxnSpPr>
              <p:nvPr/>
            </p:nvCxnSpPr>
            <p:spPr>
              <a:xfrm flipV="1">
                <a:off x="2502131" y="247319"/>
                <a:ext cx="1620983" cy="4258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B0F2CF2-CBA3-4C85-84AD-1CA70291821B}"/>
                  </a:ext>
                </a:extLst>
              </p:cNvPr>
              <p:cNvCxnSpPr>
                <a:cxnSpLocks/>
              </p:cNvCxnSpPr>
              <p:nvPr/>
            </p:nvCxnSpPr>
            <p:spPr>
              <a:xfrm>
                <a:off x="2502131" y="4738255"/>
                <a:ext cx="1620983" cy="322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74A01B-BCE5-4C35-99E1-B5A535162F5F}"/>
                  </a:ext>
                </a:extLst>
              </p:cNvPr>
              <p:cNvCxnSpPr>
                <a:cxnSpLocks/>
              </p:cNvCxnSpPr>
              <p:nvPr/>
            </p:nvCxnSpPr>
            <p:spPr>
              <a:xfrm flipV="1">
                <a:off x="3358343" y="3823856"/>
                <a:ext cx="764771" cy="681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145325C-23E8-4945-B582-48A80B03F2B0}"/>
                  </a:ext>
                </a:extLst>
              </p:cNvPr>
              <p:cNvCxnSpPr/>
              <p:nvPr/>
            </p:nvCxnSpPr>
            <p:spPr>
              <a:xfrm>
                <a:off x="3358343" y="4738255"/>
                <a:ext cx="764771" cy="66501"/>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Web services: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taxonomic</a:t>
            </a:r>
            <a:r>
              <a:rPr lang="nl-BE" sz="2400" dirty="0"/>
              <a:t> backbone </a:t>
            </a:r>
            <a:r>
              <a:rPr lang="nl-BE" sz="2400" dirty="0" err="1"/>
              <a:t>for</a:t>
            </a:r>
            <a:r>
              <a:rPr lang="nl-BE" sz="2400" dirty="0"/>
              <a:t> OBIS</a:t>
            </a:r>
          </a:p>
        </p:txBody>
      </p:sp>
      <p:sp>
        <p:nvSpPr>
          <p:cNvPr id="3" name="Content Placeholder 2"/>
          <p:cNvSpPr>
            <a:spLocks noGrp="1"/>
          </p:cNvSpPr>
          <p:nvPr>
            <p:ph idx="1"/>
          </p:nvPr>
        </p:nvSpPr>
        <p:spPr/>
        <p:txBody>
          <a:bodyPr>
            <a:normAutofit/>
          </a:bodyPr>
          <a:lstStyle/>
          <a:p>
            <a:r>
              <a:rPr lang="nl-BE" sz="1200" b="0" dirty="0" err="1">
                <a:solidFill>
                  <a:schemeClr val="tx1"/>
                </a:solidFill>
              </a:rPr>
              <a:t>All</a:t>
            </a:r>
            <a:r>
              <a:rPr lang="nl-BE" sz="1200" b="0" dirty="0">
                <a:solidFill>
                  <a:schemeClr val="tx1"/>
                </a:solidFill>
              </a:rPr>
              <a:t> OBIS taxon </a:t>
            </a:r>
            <a:r>
              <a:rPr lang="nl-BE" sz="1200" b="0" dirty="0" err="1">
                <a:solidFill>
                  <a:schemeClr val="tx1"/>
                </a:solidFill>
              </a:rPr>
              <a:t>names</a:t>
            </a:r>
            <a:r>
              <a:rPr lang="nl-BE" sz="1200" b="0" dirty="0">
                <a:solidFill>
                  <a:schemeClr val="tx1"/>
                </a:solidFill>
              </a:rPr>
              <a:t> are </a:t>
            </a:r>
            <a:r>
              <a:rPr lang="nl-BE" sz="1200" b="0" dirty="0" err="1">
                <a:solidFill>
                  <a:schemeClr val="tx1"/>
                </a:solidFill>
              </a:rPr>
              <a:t>being</a:t>
            </a:r>
            <a:r>
              <a:rPr lang="nl-BE" sz="1200" b="0" dirty="0">
                <a:solidFill>
                  <a:schemeClr val="tx1"/>
                </a:solidFill>
              </a:rPr>
              <a:t> </a:t>
            </a:r>
            <a:r>
              <a:rPr lang="nl-BE" sz="1200" b="0" dirty="0" err="1">
                <a:solidFill>
                  <a:schemeClr val="tx1"/>
                </a:solidFill>
              </a:rPr>
              <a:t>matched</a:t>
            </a:r>
            <a:r>
              <a:rPr lang="nl-BE" sz="1200" b="0" dirty="0">
                <a:solidFill>
                  <a:schemeClr val="tx1"/>
                </a:solidFill>
              </a:rPr>
              <a:t> </a:t>
            </a:r>
            <a:r>
              <a:rPr lang="nl-BE" sz="1200" b="0" dirty="0" err="1">
                <a:solidFill>
                  <a:schemeClr val="tx1"/>
                </a:solidFill>
              </a:rPr>
              <a:t>against</a:t>
            </a:r>
            <a:r>
              <a:rPr lang="nl-BE" sz="1200" b="0" dirty="0">
                <a:solidFill>
                  <a:schemeClr val="tx1"/>
                </a:solidFill>
              </a:rPr>
              <a:t> </a:t>
            </a:r>
            <a:r>
              <a:rPr lang="nl-BE" sz="1200" b="0" dirty="0" err="1">
                <a:solidFill>
                  <a:schemeClr val="tx1"/>
                </a:solidFill>
              </a:rPr>
              <a:t>WoRMS</a:t>
            </a:r>
            <a:endParaRPr lang="nl-BE" sz="1200" b="0" dirty="0">
              <a:solidFill>
                <a:schemeClr val="tx1"/>
              </a:solidFill>
            </a:endParaRPr>
          </a:p>
          <a:p>
            <a:r>
              <a:rPr lang="nl-BE" sz="1200" b="0" dirty="0" err="1">
                <a:solidFill>
                  <a:schemeClr val="tx1"/>
                </a:solidFill>
              </a:rPr>
              <a:t>If</a:t>
            </a:r>
            <a:r>
              <a:rPr lang="nl-BE" sz="1200" b="0" dirty="0">
                <a:solidFill>
                  <a:schemeClr val="tx1"/>
                </a:solidFill>
              </a:rPr>
              <a:t> no match is found in </a:t>
            </a:r>
            <a:r>
              <a:rPr lang="nl-BE" sz="1200" b="0" dirty="0" err="1">
                <a:solidFill>
                  <a:schemeClr val="tx1"/>
                </a:solidFill>
              </a:rPr>
              <a:t>WoRMS</a:t>
            </a:r>
            <a:r>
              <a:rPr lang="nl-BE" sz="1200" b="0" dirty="0">
                <a:solidFill>
                  <a:schemeClr val="tx1"/>
                </a:solidFill>
              </a:rPr>
              <a:t>, </a:t>
            </a:r>
            <a:r>
              <a:rPr lang="nl-BE" sz="1200" b="0" dirty="0" err="1">
                <a:solidFill>
                  <a:schemeClr val="tx1"/>
                </a:solidFill>
              </a:rPr>
              <a:t>additional</a:t>
            </a:r>
            <a:r>
              <a:rPr lang="nl-BE" sz="1200" b="0" dirty="0">
                <a:solidFill>
                  <a:schemeClr val="tx1"/>
                </a:solidFill>
              </a:rPr>
              <a:t> databases are </a:t>
            </a:r>
            <a:r>
              <a:rPr lang="nl-BE" sz="1200" b="0" dirty="0" err="1">
                <a:solidFill>
                  <a:schemeClr val="tx1"/>
                </a:solidFill>
              </a:rPr>
              <a:t>consulted</a:t>
            </a:r>
            <a:r>
              <a:rPr lang="nl-BE" sz="1200" b="0" dirty="0">
                <a:solidFill>
                  <a:schemeClr val="tx1"/>
                </a:solidFill>
              </a:rPr>
              <a:t> </a:t>
            </a:r>
            <a:r>
              <a:rPr lang="nl-BE" sz="1200" b="0" dirty="0" err="1">
                <a:solidFill>
                  <a:schemeClr val="tx1"/>
                </a:solidFill>
              </a:rPr>
              <a:t>and</a:t>
            </a:r>
            <a:r>
              <a:rPr lang="nl-BE" sz="1200" b="0" dirty="0">
                <a:solidFill>
                  <a:schemeClr val="tx1"/>
                </a:solidFill>
              </a:rPr>
              <a:t> – </a:t>
            </a:r>
            <a:r>
              <a:rPr lang="nl-BE" sz="1200" b="0" dirty="0" err="1">
                <a:solidFill>
                  <a:schemeClr val="tx1"/>
                </a:solidFill>
              </a:rPr>
              <a:t>if</a:t>
            </a:r>
            <a:r>
              <a:rPr lang="nl-BE" sz="1200" b="0" dirty="0">
                <a:solidFill>
                  <a:schemeClr val="tx1"/>
                </a:solidFill>
              </a:rPr>
              <a:t> </a:t>
            </a:r>
            <a:r>
              <a:rPr lang="nl-BE" sz="1200" b="0" dirty="0" err="1">
                <a:solidFill>
                  <a:schemeClr val="tx1"/>
                </a:solidFill>
              </a:rPr>
              <a:t>necessary</a:t>
            </a:r>
            <a:r>
              <a:rPr lang="nl-BE" sz="1200" b="0" dirty="0">
                <a:solidFill>
                  <a:schemeClr val="tx1"/>
                </a:solidFill>
              </a:rPr>
              <a:t> – </a:t>
            </a:r>
            <a:r>
              <a:rPr lang="nl-BE" sz="1200" b="0" dirty="0" err="1">
                <a:solidFill>
                  <a:schemeClr val="tx1"/>
                </a:solidFill>
              </a:rPr>
              <a:t>the</a:t>
            </a:r>
            <a:r>
              <a:rPr lang="nl-BE" sz="1200" b="0" dirty="0">
                <a:solidFill>
                  <a:schemeClr val="tx1"/>
                </a:solidFill>
              </a:rPr>
              <a:t> </a:t>
            </a:r>
            <a:r>
              <a:rPr lang="nl-BE" sz="1200" b="0" dirty="0" err="1">
                <a:solidFill>
                  <a:schemeClr val="tx1"/>
                </a:solidFill>
              </a:rPr>
              <a:t>WoRMS</a:t>
            </a:r>
            <a:r>
              <a:rPr lang="nl-BE" sz="1200" b="0" dirty="0">
                <a:solidFill>
                  <a:schemeClr val="tx1"/>
                </a:solidFill>
              </a:rPr>
              <a:t> editors are </a:t>
            </a:r>
            <a:r>
              <a:rPr lang="nl-BE" sz="1200" b="0" dirty="0" err="1">
                <a:solidFill>
                  <a:schemeClr val="tx1"/>
                </a:solidFill>
              </a:rPr>
              <a:t>contacted</a:t>
            </a:r>
            <a:r>
              <a:rPr lang="nl-BE" sz="1200" b="0" dirty="0">
                <a:solidFill>
                  <a:schemeClr val="tx1"/>
                </a:solidFill>
              </a:rPr>
              <a:t> </a:t>
            </a:r>
            <a:r>
              <a:rPr lang="nl-BE" sz="1200" b="0" dirty="0" err="1">
                <a:solidFill>
                  <a:schemeClr val="tx1"/>
                </a:solidFill>
              </a:rPr>
              <a:t>for</a:t>
            </a:r>
            <a:r>
              <a:rPr lang="nl-BE" sz="1200" b="0" dirty="0">
                <a:solidFill>
                  <a:schemeClr val="tx1"/>
                </a:solidFill>
              </a:rPr>
              <a:t> help</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387679"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a:t>
            </a:r>
            <a:r>
              <a:rPr lang="nl-BE" dirty="0" err="1"/>
              <a:t>mutual</a:t>
            </a:r>
            <a:r>
              <a:rPr lang="nl-BE" dirty="0"/>
              <a:t> </a:t>
            </a:r>
            <a:r>
              <a:rPr lang="nl-BE" dirty="0" err="1"/>
              <a:t>geographical</a:t>
            </a:r>
            <a:r>
              <a:rPr lang="nl-BE" dirty="0"/>
              <a:t> </a:t>
            </a:r>
            <a:r>
              <a:rPr lang="nl-BE" dirty="0" err="1"/>
              <a:t>quality</a:t>
            </a:r>
            <a:r>
              <a:rPr lang="nl-BE" dirty="0"/>
              <a:t> control</a:t>
            </a:r>
          </a:p>
        </p:txBody>
      </p:sp>
      <p:sp>
        <p:nvSpPr>
          <p:cNvPr id="3" name="Content Placeholder 2"/>
          <p:cNvSpPr>
            <a:spLocks noGrp="1"/>
          </p:cNvSpPr>
          <p:nvPr>
            <p:ph idx="1"/>
          </p:nvPr>
        </p:nvSpPr>
        <p:spPr/>
        <p:txBody>
          <a:bodyPr/>
          <a:lstStyle/>
          <a:p>
            <a:r>
              <a:rPr lang="nl-BE" dirty="0" err="1"/>
              <a:t>Echinoidea</a:t>
            </a:r>
            <a:r>
              <a:rPr lang="nl-BE" dirty="0"/>
              <a:t> </a:t>
            </a:r>
            <a:r>
              <a:rPr lang="nl-BE" dirty="0" err="1"/>
              <a:t>example</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70" y="4903910"/>
            <a:ext cx="1990154" cy="253916"/>
          </a:xfrm>
          <a:prstGeom prst="rect">
            <a:avLst/>
          </a:prstGeom>
          <a:noFill/>
        </p:spPr>
        <p:txBody>
          <a:bodyPr wrap="square" rtlCol="0">
            <a:spAutoFit/>
          </a:bodyPr>
          <a:lstStyle/>
          <a:p>
            <a:r>
              <a:rPr lang="nl-BE" sz="1050" dirty="0" err="1"/>
              <a:t>Needs</a:t>
            </a:r>
            <a:r>
              <a:rPr lang="nl-BE" sz="1050" dirty="0"/>
              <a:t> </a:t>
            </a:r>
            <a:r>
              <a:rPr lang="nl-BE" sz="1050" dirty="0" err="1"/>
              <a:t>checking</a:t>
            </a:r>
            <a:r>
              <a:rPr lang="nl-BE" sz="1050" dirty="0"/>
              <a:t> in OBIS …</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sz="2400" dirty="0" err="1"/>
              <a:t>Questions</a:t>
            </a:r>
            <a:r>
              <a:rPr lang="nl-NL" sz="2400"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a:t>Read more:</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Intro to OBIS and  </a:t>
            </a:r>
            <a:r>
              <a:rPr lang="en-US" sz="1400" dirty="0" err="1">
                <a:solidFill>
                  <a:schemeClr val="dk1"/>
                </a:solidFill>
                <a:highlight>
                  <a:srgbClr val="FFFFFF"/>
                </a:highlight>
                <a:latin typeface="Lato Light"/>
                <a:ea typeface="Lato Light"/>
                <a:cs typeface="Lato Light"/>
                <a:sym typeface="Lato Light"/>
              </a:rPr>
              <a:t>WoRMS</a:t>
            </a:r>
            <a:r>
              <a:rPr lang="en-US" sz="1400" dirty="0">
                <a:solidFill>
                  <a:schemeClr val="dk1"/>
                </a:solidFill>
                <a:highlight>
                  <a:srgbClr val="FFFFFF"/>
                </a:highlight>
                <a:latin typeface="Lato Light"/>
                <a:ea typeface="Lato Light"/>
                <a:cs typeface="Lato Light"/>
                <a:sym typeface="Lato Light"/>
              </a:rPr>
              <a:t>  [you are here!]</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Darwin Core terms and record types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Data Formats I (Darwin Core Archives)</a:t>
            </a:r>
          </a:p>
          <a:p>
            <a:pPr marL="139700" indent="0">
              <a:lnSpc>
                <a:spcPct val="130000"/>
              </a:lnSpc>
              <a:buClr>
                <a:schemeClr val="dk1"/>
              </a:buClr>
              <a:buSzPts val="1400"/>
              <a:buNone/>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Metadata Formats (EML)</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Hands-on session 1 – Data formatting / processing in R, taxon matching, QC using R , and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 and </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a:p>
            <a:pPr marL="425450" indent="-285750">
              <a:lnSpc>
                <a:spcPct val="130000"/>
              </a:lnSpc>
              <a:buClr>
                <a:schemeClr val="dk1"/>
              </a:buClr>
              <a:buSzPts val="1400"/>
            </a:pPr>
            <a:r>
              <a:rPr lang="en-US" sz="1400" b="1" dirty="0">
                <a:solidFill>
                  <a:schemeClr val="dk1"/>
                </a:solidFill>
                <a:highlight>
                  <a:srgbClr val="FFFFFF"/>
                </a:highlight>
                <a:latin typeface="Lato Light"/>
                <a:ea typeface="Lato Light"/>
                <a:cs typeface="Lato Light"/>
                <a:sym typeface="Lato Light"/>
              </a:rPr>
              <a:t>Discovering OBIS-held datasets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web mapper </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API</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47</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2</a:t>
            </a:r>
            <a:endParaRPr b="1"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12500" y="747520"/>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en-US" sz="1200" dirty="0">
                <a:solidFill>
                  <a:schemeClr val="dk1"/>
                </a:solidFill>
                <a:latin typeface="Lato Light"/>
                <a:ea typeface="Lato Light"/>
                <a:cs typeface="Lato Light"/>
                <a:sym typeface="Lato Light"/>
              </a:rPr>
              <a:t>Publishing your datasets to OBIS via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Submitting / updating </a:t>
            </a:r>
            <a:r>
              <a:rPr lang="en-CA" sz="1200" dirty="0" err="1">
                <a:solidFill>
                  <a:schemeClr val="dk1"/>
                </a:solidFill>
                <a:latin typeface="Lato Light"/>
                <a:ea typeface="Lato Light"/>
                <a:cs typeface="Lato Light"/>
                <a:sym typeface="Lato Light"/>
              </a:rPr>
              <a:t>DarwinCore</a:t>
            </a:r>
            <a:r>
              <a:rPr lang="en-CA" sz="1200" dirty="0">
                <a:solidFill>
                  <a:schemeClr val="dk1"/>
                </a:solidFill>
                <a:latin typeface="Lato Light"/>
                <a:ea typeface="Lato Light"/>
                <a:cs typeface="Lato Light"/>
                <a:sym typeface="Lato Light"/>
              </a:rPr>
              <a:t> archives to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Contributing data to an OBIS Node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OBIS Guidelines on Data Sharing and Use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Motivations for sharing data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Licensing your dataset</a:t>
            </a:r>
          </a:p>
          <a:p>
            <a:pPr marL="152400" lvl="0" indent="0" algn="l" rtl="0">
              <a:lnSpc>
                <a:spcPct val="130000"/>
              </a:lnSpc>
              <a:spcBef>
                <a:spcPts val="0"/>
              </a:spcBef>
              <a:spcAft>
                <a:spcPts val="0"/>
              </a:spcAft>
              <a:buClr>
                <a:schemeClr val="dk1"/>
              </a:buClr>
              <a:buSzPts val="1200"/>
              <a:buNone/>
            </a:pPr>
            <a:r>
              <a:rPr lang="en-CA" sz="1200" dirty="0">
                <a:solidFill>
                  <a:schemeClr val="dk1"/>
                </a:solidFill>
                <a:latin typeface="Lato Light"/>
                <a:ea typeface="Lato Light"/>
                <a:cs typeface="Lato Light"/>
                <a:sym typeface="Lato Light"/>
              </a:rPr>
              <a:t>Hands-on session 2: Mapping your own datasets into a parse-able </a:t>
            </a:r>
            <a:r>
              <a:rPr lang="en-CA" sz="1200" dirty="0" err="1">
                <a:solidFill>
                  <a:schemeClr val="dk1"/>
                </a:solidFill>
                <a:latin typeface="Lato Light"/>
                <a:ea typeface="Lato Light"/>
                <a:cs typeface="Lato Light"/>
                <a:sym typeface="Lato Light"/>
              </a:rPr>
              <a:t>DwC</a:t>
            </a:r>
            <a:r>
              <a:rPr lang="en-CA" sz="1200" dirty="0">
                <a:solidFill>
                  <a:schemeClr val="dk1"/>
                </a:solidFill>
                <a:latin typeface="Lato Light"/>
                <a:ea typeface="Lato Light"/>
                <a:cs typeface="Lato Light"/>
                <a:sym typeface="Lato Light"/>
              </a:rPr>
              <a:t>-A / EML package for OBIS-Canada</a:t>
            </a:r>
            <a:endParaRPr sz="1200" dirty="0">
              <a:solidFill>
                <a:schemeClr val="dk1"/>
              </a:solidFill>
              <a:latin typeface="Lato Light"/>
              <a:ea typeface="Lato Light"/>
              <a:cs typeface="Lato Light"/>
              <a:sym typeface="Lato Light"/>
            </a:endParaRP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48</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850050" y="489774"/>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92062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161180"/>
            <a:ext cx="429395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52400" indent="0">
              <a:lnSpc>
                <a:spcPct val="130000"/>
              </a:lnSpc>
              <a:buClr>
                <a:schemeClr val="dk1"/>
              </a:buClr>
              <a:buSzPts val="1200"/>
              <a:buNone/>
            </a:pPr>
            <a:r>
              <a:rPr lang="en-US" sz="1200" dirty="0">
                <a:solidFill>
                  <a:schemeClr val="dk1"/>
                </a:solidFill>
                <a:latin typeface="Lato Light"/>
                <a:ea typeface="Lato Light"/>
                <a:cs typeface="Lato Light"/>
                <a:sym typeface="Lato Light"/>
              </a:rPr>
              <a:t>Hands-on session 3: Finding, collecting, visualizing and analyzing data from </a:t>
            </a:r>
            <a:r>
              <a:rPr lang="en-US" sz="1200" dirty="0" err="1">
                <a:solidFill>
                  <a:schemeClr val="dk1"/>
                </a:solidFill>
                <a:latin typeface="Lato Light"/>
                <a:ea typeface="Lato Light"/>
                <a:cs typeface="Lato Light"/>
                <a:sym typeface="Lato Light"/>
              </a:rPr>
              <a:t>DwC</a:t>
            </a:r>
            <a:r>
              <a:rPr lang="en-US" sz="1200" dirty="0">
                <a:solidFill>
                  <a:schemeClr val="dk1"/>
                </a:solidFill>
                <a:latin typeface="Lato Light"/>
                <a:ea typeface="Lato Light"/>
                <a:cs typeface="Lato Light"/>
                <a:sym typeface="Lato Light"/>
              </a:rPr>
              <a:t> archives from OBIS’s data portal or via </a:t>
            </a:r>
            <a:r>
              <a:rPr lang="en-US" sz="1200" dirty="0" err="1">
                <a:solidFill>
                  <a:schemeClr val="dk1"/>
                </a:solidFill>
                <a:latin typeface="Lato Light"/>
                <a:ea typeface="Lato Light"/>
                <a:cs typeface="Lato Light"/>
                <a:sym typeface="Lato Light"/>
              </a:rPr>
              <a:t>robis</a:t>
            </a:r>
            <a:endParaRPr lang="en-US" sz="1200" dirty="0">
              <a:solidFill>
                <a:schemeClr val="dk1"/>
              </a:solidFill>
              <a:latin typeface="Lato Light"/>
              <a:ea typeface="Lato Light"/>
              <a:cs typeface="Lato Light"/>
              <a:sym typeface="Lato Light"/>
            </a:endParaRP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Contributing to OBIS and OBIS Canada as a collections manager or as a software developer</a:t>
            </a: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Staying connected to OBIS-Canada / Feedback / Wrap-up</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606912"/>
          </a:xfrm>
        </p:spPr>
        <p:txBody>
          <a:bodyPr lIns="0" tIns="0" rIns="0" bIns="0" anchor="t">
            <a:normAutofit fontScale="90000"/>
          </a:bodyPr>
          <a:lstStyle/>
          <a:p>
            <a:pPr>
              <a:lnSpc>
                <a:spcPts val="3825"/>
              </a:lnSpc>
            </a:pPr>
            <a:r>
              <a:rPr lang="en-US" sz="3600" b="1">
                <a:solidFill>
                  <a:srgbClr val="005FAA"/>
                </a:solidFill>
                <a:latin typeface="Poppins" pitchFamily="2" charset="77"/>
                <a:cs typeface="Poppins" pitchFamily="2" charset="77"/>
              </a:rPr>
              <a:t>A healthy ocean is a diverse ocean</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2066144" cy="554172"/>
          </a:xfrm>
        </p:spPr>
        <p:txBody>
          <a:bodyPr lIns="0" tIns="0" rIns="0" bIns="0"/>
          <a:lstStyle/>
          <a:p>
            <a:pPr marL="0" indent="0">
              <a:lnSpc>
                <a:spcPts val="1950"/>
              </a:lnSpc>
              <a:buNone/>
            </a:pPr>
            <a:r>
              <a:rPr lang="en-US" sz="1500" dirty="0">
                <a:solidFill>
                  <a:srgbClr val="005FAA"/>
                </a:solidFill>
                <a:latin typeface="Poppins" pitchFamily="2" charset="77"/>
                <a:cs typeface="Poppins" pitchFamily="2" charset="77"/>
              </a:rPr>
              <a:t>Our ocean provides essential services to humankind</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en-US" sz="1500" b="1" dirty="0">
                <a:solidFill>
                  <a:srgbClr val="005FAA"/>
                </a:solidFill>
                <a:latin typeface="Poppins SemiBold" pitchFamily="2" charset="77"/>
                <a:cs typeface="Poppins SemiBold" pitchFamily="2" charset="77"/>
              </a:rPr>
              <a:t>Ocean diversity</a:t>
            </a:r>
            <a:endParaRPr lang="en-US"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573188" cy="323165"/>
          </a:xfrm>
          <a:prstGeom prst="rect">
            <a:avLst/>
          </a:prstGeom>
        </p:spPr>
        <p:txBody>
          <a:bodyPr wrap="none">
            <a:spAutoFit/>
          </a:bodyPr>
          <a:lstStyle/>
          <a:p>
            <a:pPr defTabSz="685800">
              <a:buClrTx/>
            </a:pPr>
            <a:r>
              <a:rPr lang="en-US" sz="1350" b="1" kern="1200">
                <a:solidFill>
                  <a:srgbClr val="005FAA"/>
                </a:solidFill>
                <a:latin typeface="Poppins SemiBold" pitchFamily="2" charset="77"/>
                <a:ea typeface="+mn-ea"/>
                <a:cs typeface="Poppins SemiBold" pitchFamily="2" charset="77"/>
              </a:rPr>
              <a:t>Recreational</a:t>
            </a:r>
            <a:r>
              <a:rPr lang="en-US" sz="1500" kern="1200">
                <a:solidFill>
                  <a:srgbClr val="005FAA"/>
                </a:solidFill>
                <a:latin typeface="Poppins Light" pitchFamily="2" charset="77"/>
                <a:ea typeface="+mn-ea"/>
                <a:cs typeface="Poppins Light" pitchFamily="2" charset="77"/>
              </a:rPr>
              <a:t> space</a:t>
            </a: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Resources</a:t>
            </a:r>
            <a:r>
              <a:rPr lang="en-US" sz="1350" kern="1200">
                <a:solidFill>
                  <a:srgbClr val="005FAA"/>
                </a:solidFill>
                <a:latin typeface="Poppins Light" pitchFamily="2" charset="77"/>
                <a:ea typeface="+mn-ea"/>
                <a:cs typeface="Poppins Light" pitchFamily="2" charset="77"/>
              </a:rPr>
              <a:t> (e.g. medicine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Bio-geo-chemical</a:t>
            </a:r>
            <a:r>
              <a:rPr lang="en-US" sz="1350" kern="1200">
                <a:solidFill>
                  <a:srgbClr val="005FAA"/>
                </a:solidFill>
                <a:latin typeface="Poppins Light" pitchFamily="2" charset="77"/>
                <a:ea typeface="+mn-ea"/>
                <a:cs typeface="Poppins Light" pitchFamily="2" charset="77"/>
              </a:rPr>
              <a:t> planetary processes </a:t>
            </a: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394252" y="1012666"/>
            <a:ext cx="2533304"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GB" sz="2400" b="1" dirty="0">
                <a:solidFill>
                  <a:srgbClr val="005FAA"/>
                </a:solidFill>
                <a:latin typeface="Poppins SemiBold"/>
                <a:cs typeface="Poppins SemiBold" pitchFamily="2" charset="77"/>
              </a:rPr>
              <a:t>Sound scientific ocean management and conservation </a:t>
            </a:r>
            <a:endParaRPr lang="en-US" sz="2400" dirty="0">
              <a:solidFill>
                <a:prstClr val="black"/>
              </a:solidFill>
              <a:latin typeface="Calibri Light" panose="020F0302020204030204"/>
              <a:cs typeface="Calibri" panose="020F0502020204030204"/>
            </a:endParaRPr>
          </a:p>
          <a:p>
            <a:pPr defTabSz="685800">
              <a:buClrTx/>
            </a:pPr>
            <a:r>
              <a:rPr lang="en-GB" sz="2400" b="1" dirty="0">
                <a:solidFill>
                  <a:srgbClr val="005FAA"/>
                </a:solidFill>
                <a:latin typeface="Poppins SemiBold"/>
                <a:cs typeface="Poppins SemiBold" pitchFamily="2" charset="77"/>
              </a:rPr>
              <a:t>starts with comprehensive biodiversity and biogeographic data</a:t>
            </a:r>
            <a:endParaRPr lang="en-GB" sz="2400" dirty="0">
              <a:solidFill>
                <a:prstClr val="black"/>
              </a:solidFill>
              <a:latin typeface="Calibri Light" panose="020F0302020204030204"/>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en-GB" sz="1350">
                <a:solidFill>
                  <a:srgbClr val="005FAA"/>
                </a:solidFill>
                <a:latin typeface="Poppins" pitchFamily="2" charset="77"/>
                <a:cs typeface="Poppins" pitchFamily="2" charset="77"/>
              </a:rPr>
              <a:t>A wealth of data about various marine species, habitats and whole ecosystems already exists,…</a:t>
            </a: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19178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350">
                <a:solidFill>
                  <a:srgbClr val="005FAA"/>
                </a:solidFill>
                <a:latin typeface="Poppins" pitchFamily="2" charset="77"/>
                <a:cs typeface="Poppins" pitchFamily="2" charset="77"/>
              </a:rPr>
              <a:t>… but accessing such data requires extraordinary efforts from individual users     to </a:t>
            </a:r>
            <a:r>
              <a:rPr lang="en-GB" sz="1350" b="1" dirty="0">
                <a:solidFill>
                  <a:srgbClr val="005FAA"/>
                </a:solidFill>
                <a:latin typeface="Poppins" pitchFamily="2" charset="77"/>
                <a:cs typeface="Poppins" pitchFamily="2" charset="77"/>
              </a:rPr>
              <a:t>gather and assemble disjunct pieces of information.</a:t>
            </a:r>
            <a:endParaRPr lang="en-US" sz="135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892519" y="2513506"/>
            <a:ext cx="1669379" cy="410998"/>
          </a:xfrm>
        </p:spPr>
        <p:txBody>
          <a:bodyPr lIns="0" tIns="0" rIns="0" bIns="0"/>
          <a:lstStyle/>
          <a:p>
            <a:pPr marL="0" indent="0">
              <a:lnSpc>
                <a:spcPts val="1500"/>
              </a:lnSpc>
              <a:buNone/>
            </a:pPr>
            <a:r>
              <a:rPr lang="en-US" sz="1350">
                <a:solidFill>
                  <a:srgbClr val="005FAA"/>
                </a:solidFill>
                <a:latin typeface="Poppins" pitchFamily="2" charset="77"/>
                <a:cs typeface="Poppins" pitchFamily="2" charset="77"/>
              </a:rPr>
              <a:t>Modern databases often lack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5" y="1528163"/>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Cohesion</a:t>
            </a:r>
            <a:r>
              <a:rPr lang="en-US" sz="1350">
                <a:solidFill>
                  <a:srgbClr val="005FAA"/>
                </a:solidFill>
                <a:latin typeface="Poppins Light" pitchFamily="2" charset="77"/>
                <a:cs typeface="Poppins Light" pitchFamily="2" charset="77"/>
              </a:rPr>
              <a:t> in information </a:t>
            </a:r>
          </a:p>
          <a:p>
            <a:pPr marL="0" indent="0" defTabSz="685800">
              <a:lnSpc>
                <a:spcPts val="1500"/>
              </a:lnSpc>
              <a:spcBef>
                <a:spcPts val="750"/>
              </a:spcBef>
              <a:buClrTx/>
              <a:buNone/>
            </a:pPr>
            <a:r>
              <a:rPr lang="en-US" sz="1350">
                <a:solidFill>
                  <a:srgbClr val="005FAA"/>
                </a:solidFill>
                <a:latin typeface="Poppins Light" pitchFamily="2" charset="77"/>
                <a:cs typeface="Poppins Light" pitchFamily="2" charset="77"/>
              </a:rPr>
              <a:t>Universal and </a:t>
            </a:r>
            <a:r>
              <a:rPr lang="en-US" sz="1350" b="1" dirty="0">
                <a:solidFill>
                  <a:srgbClr val="005FAA"/>
                </a:solidFill>
                <a:latin typeface="Poppins Light" pitchFamily="2" charset="77"/>
                <a:cs typeface="Poppins Light" pitchFamily="2" charset="77"/>
              </a:rPr>
              <a:t>comparable              language </a:t>
            </a:r>
            <a:r>
              <a:rPr lang="en-US" sz="1350">
                <a:solidFill>
                  <a:srgbClr val="005FAA"/>
                </a:solidFill>
                <a:latin typeface="Poppins Light" pitchFamily="2" charset="77"/>
                <a:cs typeface="Poppins Light" pitchFamily="2" charset="77"/>
              </a:rPr>
              <a:t>use</a:t>
            </a:r>
          </a:p>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Contextual information </a:t>
            </a:r>
            <a:r>
              <a:rPr lang="en-US" sz="1350">
                <a:solidFill>
                  <a:srgbClr val="005FAA"/>
                </a:solidFill>
                <a:latin typeface="Poppins Light" pitchFamily="2" charset="77"/>
                <a:cs typeface="Poppins Light" pitchFamily="2" charset="77"/>
              </a:rPr>
              <a:t>on how data was acquired</a:t>
            </a: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a:solidFill>
                  <a:srgbClr val="005FAA"/>
                </a:solidFill>
                <a:latin typeface="Poppins" pitchFamily="2" charset="77"/>
                <a:cs typeface="Poppins" pitchFamily="2" charset="77"/>
              </a:rPr>
              <a:t>… causing confusion and making the assembly of complete information difficult.</a:t>
            </a:r>
          </a:p>
        </p:txBody>
      </p:sp>
      <p:sp>
        <p:nvSpPr>
          <p:cNvPr id="17" name="Oval 16">
            <a:extLst>
              <a:ext uri="{FF2B5EF4-FFF2-40B4-BE49-F238E27FC236}">
                <a16:creationId xmlns:a16="http://schemas.microsoft.com/office/drawing/2014/main" id="{BB31EC3C-D820-3046-B5A6-1CB18FD3C31B}"/>
              </a:ext>
            </a:extLst>
          </p:cNvPr>
          <p:cNvSpPr/>
          <p:nvPr/>
        </p:nvSpPr>
        <p:spPr>
          <a:xfrm>
            <a:off x="5642810" y="1556087"/>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42810" y="1828854"/>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42810" y="232150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Tree>
    <p:extLst>
      <p:ext uri="{BB962C8B-B14F-4D97-AF65-F5344CB8AC3E}">
        <p14:creationId xmlns:p14="http://schemas.microsoft.com/office/powerpoint/2010/main" val="3986121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7449</TotalTime>
  <Words>7222</Words>
  <Application>Microsoft Office PowerPoint</Application>
  <PresentationFormat>On-screen Show (16:9)</PresentationFormat>
  <Paragraphs>449</Paragraphs>
  <Slides>49</Slides>
  <Notes>49</Notes>
  <HiddenSlides>1</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49</vt:i4>
      </vt:variant>
    </vt:vector>
  </HeadingPairs>
  <TitlesOfParts>
    <vt:vector size="67" baseType="lpstr">
      <vt:lpstr>Lato</vt:lpstr>
      <vt:lpstr>Calibri</vt:lpstr>
      <vt:lpstr>Raleway SemiBold</vt:lpstr>
      <vt:lpstr>Wingdings</vt:lpstr>
      <vt:lpstr>Lucida Sans</vt:lpstr>
      <vt:lpstr>Lato Light</vt:lpstr>
      <vt:lpstr>Poppins SemiBold</vt:lpstr>
      <vt:lpstr>Poppins</vt:lpstr>
      <vt:lpstr>Poppins Medium</vt:lpstr>
      <vt:lpstr>Montserrat</vt:lpstr>
      <vt:lpstr>Arial</vt:lpstr>
      <vt:lpstr>Raleway</vt:lpstr>
      <vt:lpstr>Poppins Light</vt:lpstr>
      <vt:lpstr>Verdana</vt:lpstr>
      <vt:lpstr>Calibri Light</vt:lpstr>
      <vt:lpstr>Simple Light</vt:lpstr>
      <vt:lpstr>Office Theme</vt:lpstr>
      <vt:lpstr>1_Office Theme</vt:lpstr>
      <vt:lpstr>PowerPoint Presentation</vt:lpstr>
      <vt:lpstr>ABOUT OTN</vt:lpstr>
      <vt:lpstr>OTN IN YOUR REGION</vt:lpstr>
      <vt:lpstr>PowerPoint Presentation</vt:lpstr>
      <vt:lpstr>PowerPoint Presentation</vt:lpstr>
      <vt:lpstr>A healthy ocean is a diverse ocean</vt:lpstr>
      <vt:lpstr>PowerPoint Presentation</vt:lpstr>
      <vt:lpstr>Collect, analyse, archive, repeat</vt:lpstr>
      <vt:lpstr>Collect, analyse, archive, repeat</vt:lpstr>
      <vt:lpstr>PowerPoint Presentation</vt:lpstr>
      <vt:lpstr>OBIS - Origins, history and achievements</vt:lpstr>
      <vt:lpstr>PowerPoint Presentation</vt:lpstr>
      <vt:lpstr>OBIS: Free, accessible and detailed marine data</vt:lpstr>
      <vt:lpstr>PowerPoint Presentation</vt:lpstr>
      <vt:lpstr>From Nature to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Capacity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WoRMS in a nutshell</vt:lpstr>
      <vt:lpstr>PowerPoint Presentation</vt:lpstr>
      <vt:lpstr>PowerPoint Presentation</vt:lpstr>
      <vt:lpstr>WoRMS – supported by a large editorial network</vt:lpstr>
      <vt:lpstr>WoRMS management</vt:lpstr>
      <vt:lpstr>WoRMS – content for a single entry</vt:lpstr>
      <vt:lpstr>WoRMS – content for a single entry</vt:lpstr>
      <vt:lpstr>WoRMS – where are we? Some number crunching…</vt:lpstr>
      <vt:lpstr>PowerPoint Presentation</vt:lpstr>
      <vt:lpstr>PowerPoint Presentation</vt:lpstr>
      <vt:lpstr>WoRMS – taxonomic backbone for OBIS</vt:lpstr>
      <vt:lpstr>WoRMS – OBIS: mutual geographical quality control</vt:lpstr>
      <vt:lpstr>PowerPoint Presentation</vt:lpstr>
      <vt:lpstr>Workshop Schedule</vt:lpstr>
      <vt:lpstr>Workshop Schedule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Jonathan Pye</cp:lastModifiedBy>
  <cp:revision>163</cp:revision>
  <dcterms:modified xsi:type="dcterms:W3CDTF">2021-02-08T03:49:14Z</dcterms:modified>
</cp:coreProperties>
</file>